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61" r:id="rId4"/>
    <p:sldId id="262" r:id="rId5"/>
    <p:sldId id="264" r:id="rId6"/>
    <p:sldId id="263" r:id="rId7"/>
    <p:sldId id="265" r:id="rId8"/>
    <p:sldId id="266" r:id="rId9"/>
    <p:sldId id="270" r:id="rId10"/>
    <p:sldId id="268" r:id="rId11"/>
    <p:sldId id="267" r:id="rId12"/>
    <p:sldId id="269" r:id="rId13"/>
    <p:sldId id="271" r:id="rId14"/>
    <p:sldId id="272" r:id="rId15"/>
    <p:sldId id="273" r:id="rId16"/>
    <p:sldId id="275" r:id="rId17"/>
    <p:sldId id="276" r:id="rId18"/>
    <p:sldId id="274" r:id="rId19"/>
    <p:sldId id="280" r:id="rId20"/>
    <p:sldId id="279" r:id="rId21"/>
    <p:sldId id="278" r:id="rId22"/>
    <p:sldId id="277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4C2E1-83E0-4CD3-8836-14720980085E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B2062-73E8-42FE-83C4-9F49241E2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2680-A03B-4DA5-BCA1-F55FC5553A11}" type="datetime1">
              <a:rPr lang="en-US" smtClean="0"/>
              <a:t>3/19/2024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3622" y="6200952"/>
            <a:ext cx="2744756" cy="322165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046A38"/>
                </a:solidFill>
              </a:defRPr>
            </a:lvl1pPr>
          </a:lstStyle>
          <a:p>
            <a:fld id="{B8E9EE53-D0D4-48F1-A293-4398DA1B8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7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4CE-EC37-49AD-ADF0-5716AF98A93E}" type="datetime1">
              <a:rPr lang="en-US" smtClean="0"/>
              <a:t>3/19/2024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7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12" Type="http://schemas.openxmlformats.org/officeDocument/2006/relationships/image" Target="../media/image4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39.svg"/><Relationship Id="rId4" Type="http://schemas.openxmlformats.org/officeDocument/2006/relationships/image" Target="../media/image6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7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1.sv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0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1.png"/><Relationship Id="rId10" Type="http://schemas.openxmlformats.org/officeDocument/2006/relationships/image" Target="../media/image57.png"/><Relationship Id="rId4" Type="http://schemas.openxmlformats.org/officeDocument/2006/relationships/image" Target="../media/image6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7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9.svg"/><Relationship Id="rId5" Type="http://schemas.openxmlformats.org/officeDocument/2006/relationships/image" Target="../media/image64.sv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svg"/><Relationship Id="rId18" Type="http://schemas.openxmlformats.org/officeDocument/2006/relationships/image" Target="../media/image86.png"/><Relationship Id="rId3" Type="http://schemas.openxmlformats.org/officeDocument/2006/relationships/image" Target="../media/image71.png"/><Relationship Id="rId21" Type="http://schemas.openxmlformats.org/officeDocument/2006/relationships/image" Target="../media/image89.sv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17" Type="http://schemas.openxmlformats.org/officeDocument/2006/relationships/image" Target="../media/image85.sv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73.png"/><Relationship Id="rId15" Type="http://schemas.openxmlformats.org/officeDocument/2006/relationships/image" Target="../media/image83.svg"/><Relationship Id="rId10" Type="http://schemas.openxmlformats.org/officeDocument/2006/relationships/image" Target="../media/image78.png"/><Relationship Id="rId19" Type="http://schemas.openxmlformats.org/officeDocument/2006/relationships/image" Target="../media/image87.svg"/><Relationship Id="rId4" Type="http://schemas.openxmlformats.org/officeDocument/2006/relationships/image" Target="../media/image72.svg"/><Relationship Id="rId9" Type="http://schemas.openxmlformats.org/officeDocument/2006/relationships/image" Target="../media/image77.svg"/><Relationship Id="rId1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svg"/><Relationship Id="rId3" Type="http://schemas.openxmlformats.org/officeDocument/2006/relationships/image" Target="../media/image81.svg"/><Relationship Id="rId7" Type="http://schemas.openxmlformats.org/officeDocument/2006/relationships/image" Target="../media/image93.svg"/><Relationship Id="rId12" Type="http://schemas.openxmlformats.org/officeDocument/2006/relationships/image" Target="../media/image9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svg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7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13.png"/><Relationship Id="rId5" Type="http://schemas.openxmlformats.org/officeDocument/2006/relationships/image" Target="../media/image108.png"/><Relationship Id="rId10" Type="http://schemas.openxmlformats.org/officeDocument/2006/relationships/image" Target="../media/image112.png"/><Relationship Id="rId4" Type="http://schemas.openxmlformats.org/officeDocument/2006/relationships/image" Target="../media/image73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5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0651" y="1964171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/>
              <a:t>IT Governance Process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6450" y="3719945"/>
            <a:ext cx="8789907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Roles | Responsibilities | Governance | Processes </a:t>
            </a:r>
          </a:p>
        </p:txBody>
      </p:sp>
    </p:spTree>
    <p:extLst>
      <p:ext uri="{BB962C8B-B14F-4D97-AF65-F5344CB8AC3E}">
        <p14:creationId xmlns:p14="http://schemas.microsoft.com/office/powerpoint/2010/main" val="55198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A2354-052A-73DD-E78C-322C13B0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0B9D856D-4AB1-73A9-6EE2-1F79AD4AD7BA}"/>
              </a:ext>
            </a:extLst>
          </p:cNvPr>
          <p:cNvSpPr>
            <a:spLocks noEditPoints="1"/>
          </p:cNvSpPr>
          <p:nvPr/>
        </p:nvSpPr>
        <p:spPr bwMode="auto">
          <a:xfrm>
            <a:off x="10508202" y="3238936"/>
            <a:ext cx="708025" cy="650875"/>
          </a:xfrm>
          <a:custGeom>
            <a:avLst/>
            <a:gdLst>
              <a:gd name="T0" fmla="*/ 514 w 3572"/>
              <a:gd name="T1" fmla="*/ 3284 h 3284"/>
              <a:gd name="T2" fmla="*/ 51 w 3572"/>
              <a:gd name="T3" fmla="*/ 2419 h 3284"/>
              <a:gd name="T4" fmla="*/ 119 w 3572"/>
              <a:gd name="T5" fmla="*/ 2432 h 3284"/>
              <a:gd name="T6" fmla="*/ 196 w 3572"/>
              <a:gd name="T7" fmla="*/ 2432 h 3284"/>
              <a:gd name="T8" fmla="*/ 277 w 3572"/>
              <a:gd name="T9" fmla="*/ 2413 h 3284"/>
              <a:gd name="T10" fmla="*/ 351 w 3572"/>
              <a:gd name="T11" fmla="*/ 2376 h 3284"/>
              <a:gd name="T12" fmla="*/ 416 w 3572"/>
              <a:gd name="T13" fmla="*/ 2322 h 3284"/>
              <a:gd name="T14" fmla="*/ 2211 w 3572"/>
              <a:gd name="T15" fmla="*/ 1936 h 3284"/>
              <a:gd name="T16" fmla="*/ 1749 w 3572"/>
              <a:gd name="T17" fmla="*/ 3284 h 3284"/>
              <a:gd name="T18" fmla="*/ 1783 w 3572"/>
              <a:gd name="T19" fmla="*/ 2144 h 3284"/>
              <a:gd name="T20" fmla="*/ 1852 w 3572"/>
              <a:gd name="T21" fmla="*/ 2151 h 3284"/>
              <a:gd name="T22" fmla="*/ 1934 w 3572"/>
              <a:gd name="T23" fmla="*/ 2142 h 3284"/>
              <a:gd name="T24" fmla="*/ 2012 w 3572"/>
              <a:gd name="T25" fmla="*/ 2114 h 3284"/>
              <a:gd name="T26" fmla="*/ 2080 w 3572"/>
              <a:gd name="T27" fmla="*/ 2069 h 3284"/>
              <a:gd name="T28" fmla="*/ 2211 w 3572"/>
              <a:gd name="T29" fmla="*/ 1936 h 3284"/>
              <a:gd name="T30" fmla="*/ 1080 w 3572"/>
              <a:gd name="T31" fmla="*/ 3284 h 3284"/>
              <a:gd name="T32" fmla="*/ 617 w 3572"/>
              <a:gd name="T33" fmla="*/ 2109 h 3284"/>
              <a:gd name="T34" fmla="*/ 1183 w 3572"/>
              <a:gd name="T35" fmla="*/ 1617 h 3284"/>
              <a:gd name="T36" fmla="*/ 1618 w 3572"/>
              <a:gd name="T37" fmla="*/ 2066 h 3284"/>
              <a:gd name="T38" fmla="*/ 1646 w 3572"/>
              <a:gd name="T39" fmla="*/ 3284 h 3284"/>
              <a:gd name="T40" fmla="*/ 1183 w 3572"/>
              <a:gd name="T41" fmla="*/ 1617 h 3284"/>
              <a:gd name="T42" fmla="*/ 2777 w 3572"/>
              <a:gd name="T43" fmla="*/ 3284 h 3284"/>
              <a:gd name="T44" fmla="*/ 2314 w 3572"/>
              <a:gd name="T45" fmla="*/ 1829 h 3284"/>
              <a:gd name="T46" fmla="*/ 3135 w 3572"/>
              <a:gd name="T47" fmla="*/ 975 h 3284"/>
              <a:gd name="T48" fmla="*/ 3343 w 3572"/>
              <a:gd name="T49" fmla="*/ 3284 h 3284"/>
              <a:gd name="T50" fmla="*/ 2880 w 3572"/>
              <a:gd name="T51" fmla="*/ 1241 h 3284"/>
              <a:gd name="T52" fmla="*/ 3572 w 3572"/>
              <a:gd name="T53" fmla="*/ 0 h 3284"/>
              <a:gd name="T54" fmla="*/ 3129 w 3572"/>
              <a:gd name="T55" fmla="*/ 684 h 3284"/>
              <a:gd name="T56" fmla="*/ 1944 w 3572"/>
              <a:gd name="T57" fmla="*/ 1915 h 3284"/>
              <a:gd name="T58" fmla="*/ 1900 w 3572"/>
              <a:gd name="T59" fmla="*/ 1938 h 3284"/>
              <a:gd name="T60" fmla="*/ 1851 w 3572"/>
              <a:gd name="T61" fmla="*/ 1946 h 3284"/>
              <a:gd name="T62" fmla="*/ 1826 w 3572"/>
              <a:gd name="T63" fmla="*/ 1944 h 3284"/>
              <a:gd name="T64" fmla="*/ 1780 w 3572"/>
              <a:gd name="T65" fmla="*/ 1928 h 3284"/>
              <a:gd name="T66" fmla="*/ 1740 w 3572"/>
              <a:gd name="T67" fmla="*/ 1899 h 3284"/>
              <a:gd name="T68" fmla="*/ 266 w 3572"/>
              <a:gd name="T69" fmla="*/ 2180 h 3284"/>
              <a:gd name="T70" fmla="*/ 226 w 3572"/>
              <a:gd name="T71" fmla="*/ 2211 h 3284"/>
              <a:gd name="T72" fmla="*/ 179 w 3572"/>
              <a:gd name="T73" fmla="*/ 2227 h 3284"/>
              <a:gd name="T74" fmla="*/ 125 w 3572"/>
              <a:gd name="T75" fmla="*/ 2226 h 3284"/>
              <a:gd name="T76" fmla="*/ 72 w 3572"/>
              <a:gd name="T77" fmla="*/ 2205 h 3284"/>
              <a:gd name="T78" fmla="*/ 29 w 3572"/>
              <a:gd name="T79" fmla="*/ 2165 h 3284"/>
              <a:gd name="T80" fmla="*/ 7 w 3572"/>
              <a:gd name="T81" fmla="*/ 2117 h 3284"/>
              <a:gd name="T82" fmla="*/ 0 w 3572"/>
              <a:gd name="T83" fmla="*/ 2065 h 3284"/>
              <a:gd name="T84" fmla="*/ 12 w 3572"/>
              <a:gd name="T85" fmla="*/ 2013 h 3284"/>
              <a:gd name="T86" fmla="*/ 43 w 3572"/>
              <a:gd name="T87" fmla="*/ 1968 h 3284"/>
              <a:gd name="T88" fmla="*/ 1039 w 3572"/>
              <a:gd name="T89" fmla="*/ 922 h 3284"/>
              <a:gd name="T90" fmla="*/ 1082 w 3572"/>
              <a:gd name="T91" fmla="*/ 899 h 3284"/>
              <a:gd name="T92" fmla="*/ 1131 w 3572"/>
              <a:gd name="T93" fmla="*/ 892 h 3284"/>
              <a:gd name="T94" fmla="*/ 1156 w 3572"/>
              <a:gd name="T95" fmla="*/ 893 h 3284"/>
              <a:gd name="T96" fmla="*/ 1203 w 3572"/>
              <a:gd name="T97" fmla="*/ 909 h 3284"/>
              <a:gd name="T98" fmla="*/ 1243 w 3572"/>
              <a:gd name="T99" fmla="*/ 939 h 3284"/>
              <a:gd name="T100" fmla="*/ 2906 w 3572"/>
              <a:gd name="T101" fmla="*/ 470 h 3284"/>
              <a:gd name="T102" fmla="*/ 3572 w 3572"/>
              <a:gd name="T103" fmla="*/ 0 h 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2" h="3284">
                <a:moveTo>
                  <a:pt x="514" y="2217"/>
                </a:moveTo>
                <a:lnTo>
                  <a:pt x="514" y="3284"/>
                </a:lnTo>
                <a:lnTo>
                  <a:pt x="51" y="3284"/>
                </a:lnTo>
                <a:lnTo>
                  <a:pt x="51" y="2419"/>
                </a:lnTo>
                <a:lnTo>
                  <a:pt x="85" y="2428"/>
                </a:lnTo>
                <a:lnTo>
                  <a:pt x="119" y="2432"/>
                </a:lnTo>
                <a:lnTo>
                  <a:pt x="154" y="2435"/>
                </a:lnTo>
                <a:lnTo>
                  <a:pt x="196" y="2432"/>
                </a:lnTo>
                <a:lnTo>
                  <a:pt x="237" y="2425"/>
                </a:lnTo>
                <a:lnTo>
                  <a:pt x="277" y="2413"/>
                </a:lnTo>
                <a:lnTo>
                  <a:pt x="315" y="2396"/>
                </a:lnTo>
                <a:lnTo>
                  <a:pt x="351" y="2376"/>
                </a:lnTo>
                <a:lnTo>
                  <a:pt x="384" y="2351"/>
                </a:lnTo>
                <a:lnTo>
                  <a:pt x="416" y="2322"/>
                </a:lnTo>
                <a:lnTo>
                  <a:pt x="514" y="2217"/>
                </a:lnTo>
                <a:close/>
                <a:moveTo>
                  <a:pt x="2211" y="1936"/>
                </a:moveTo>
                <a:lnTo>
                  <a:pt x="2211" y="3284"/>
                </a:lnTo>
                <a:lnTo>
                  <a:pt x="1749" y="3284"/>
                </a:lnTo>
                <a:lnTo>
                  <a:pt x="1749" y="2136"/>
                </a:lnTo>
                <a:lnTo>
                  <a:pt x="1783" y="2144"/>
                </a:lnTo>
                <a:lnTo>
                  <a:pt x="1816" y="2150"/>
                </a:lnTo>
                <a:lnTo>
                  <a:pt x="1852" y="2151"/>
                </a:lnTo>
                <a:lnTo>
                  <a:pt x="1894" y="2149"/>
                </a:lnTo>
                <a:lnTo>
                  <a:pt x="1934" y="2142"/>
                </a:lnTo>
                <a:lnTo>
                  <a:pt x="1973" y="2130"/>
                </a:lnTo>
                <a:lnTo>
                  <a:pt x="2012" y="2114"/>
                </a:lnTo>
                <a:lnTo>
                  <a:pt x="2048" y="2093"/>
                </a:lnTo>
                <a:lnTo>
                  <a:pt x="2080" y="2069"/>
                </a:lnTo>
                <a:lnTo>
                  <a:pt x="2111" y="2041"/>
                </a:lnTo>
                <a:lnTo>
                  <a:pt x="2211" y="1936"/>
                </a:lnTo>
                <a:close/>
                <a:moveTo>
                  <a:pt x="1080" y="1622"/>
                </a:moveTo>
                <a:lnTo>
                  <a:pt x="1080" y="3284"/>
                </a:lnTo>
                <a:lnTo>
                  <a:pt x="617" y="3284"/>
                </a:lnTo>
                <a:lnTo>
                  <a:pt x="617" y="2109"/>
                </a:lnTo>
                <a:lnTo>
                  <a:pt x="1080" y="1622"/>
                </a:lnTo>
                <a:close/>
                <a:moveTo>
                  <a:pt x="1183" y="1617"/>
                </a:moveTo>
                <a:lnTo>
                  <a:pt x="1593" y="2042"/>
                </a:lnTo>
                <a:lnTo>
                  <a:pt x="1618" y="2066"/>
                </a:lnTo>
                <a:lnTo>
                  <a:pt x="1646" y="2087"/>
                </a:lnTo>
                <a:lnTo>
                  <a:pt x="1646" y="3284"/>
                </a:lnTo>
                <a:lnTo>
                  <a:pt x="1183" y="3284"/>
                </a:lnTo>
                <a:lnTo>
                  <a:pt x="1183" y="1617"/>
                </a:lnTo>
                <a:close/>
                <a:moveTo>
                  <a:pt x="2777" y="1348"/>
                </a:moveTo>
                <a:lnTo>
                  <a:pt x="2777" y="3284"/>
                </a:lnTo>
                <a:lnTo>
                  <a:pt x="2314" y="3284"/>
                </a:lnTo>
                <a:lnTo>
                  <a:pt x="2314" y="1829"/>
                </a:lnTo>
                <a:lnTo>
                  <a:pt x="2777" y="1348"/>
                </a:lnTo>
                <a:close/>
                <a:moveTo>
                  <a:pt x="3135" y="975"/>
                </a:moveTo>
                <a:lnTo>
                  <a:pt x="3343" y="1174"/>
                </a:lnTo>
                <a:lnTo>
                  <a:pt x="3343" y="3284"/>
                </a:lnTo>
                <a:lnTo>
                  <a:pt x="2880" y="3284"/>
                </a:lnTo>
                <a:lnTo>
                  <a:pt x="2880" y="1241"/>
                </a:lnTo>
                <a:lnTo>
                  <a:pt x="3135" y="975"/>
                </a:lnTo>
                <a:close/>
                <a:moveTo>
                  <a:pt x="3572" y="0"/>
                </a:moveTo>
                <a:lnTo>
                  <a:pt x="3350" y="897"/>
                </a:lnTo>
                <a:lnTo>
                  <a:pt x="3129" y="684"/>
                </a:lnTo>
                <a:lnTo>
                  <a:pt x="1963" y="1898"/>
                </a:lnTo>
                <a:lnTo>
                  <a:pt x="1944" y="1915"/>
                </a:lnTo>
                <a:lnTo>
                  <a:pt x="1923" y="1928"/>
                </a:lnTo>
                <a:lnTo>
                  <a:pt x="1900" y="1938"/>
                </a:lnTo>
                <a:lnTo>
                  <a:pt x="1876" y="1944"/>
                </a:lnTo>
                <a:lnTo>
                  <a:pt x="1851" y="1946"/>
                </a:lnTo>
                <a:lnTo>
                  <a:pt x="1851" y="1946"/>
                </a:lnTo>
                <a:lnTo>
                  <a:pt x="1826" y="1944"/>
                </a:lnTo>
                <a:lnTo>
                  <a:pt x="1802" y="1938"/>
                </a:lnTo>
                <a:lnTo>
                  <a:pt x="1780" y="1928"/>
                </a:lnTo>
                <a:lnTo>
                  <a:pt x="1759" y="1915"/>
                </a:lnTo>
                <a:lnTo>
                  <a:pt x="1740" y="1899"/>
                </a:lnTo>
                <a:lnTo>
                  <a:pt x="1132" y="1268"/>
                </a:lnTo>
                <a:lnTo>
                  <a:pt x="266" y="2180"/>
                </a:lnTo>
                <a:lnTo>
                  <a:pt x="247" y="2198"/>
                </a:lnTo>
                <a:lnTo>
                  <a:pt x="226" y="2211"/>
                </a:lnTo>
                <a:lnTo>
                  <a:pt x="203" y="2221"/>
                </a:lnTo>
                <a:lnTo>
                  <a:pt x="179" y="2227"/>
                </a:lnTo>
                <a:lnTo>
                  <a:pt x="154" y="2228"/>
                </a:lnTo>
                <a:lnTo>
                  <a:pt x="125" y="2226"/>
                </a:lnTo>
                <a:lnTo>
                  <a:pt x="98" y="2219"/>
                </a:lnTo>
                <a:lnTo>
                  <a:pt x="72" y="2205"/>
                </a:lnTo>
                <a:lnTo>
                  <a:pt x="48" y="2186"/>
                </a:lnTo>
                <a:lnTo>
                  <a:pt x="29" y="2165"/>
                </a:lnTo>
                <a:lnTo>
                  <a:pt x="15" y="2142"/>
                </a:lnTo>
                <a:lnTo>
                  <a:pt x="7" y="2117"/>
                </a:lnTo>
                <a:lnTo>
                  <a:pt x="1" y="2092"/>
                </a:lnTo>
                <a:lnTo>
                  <a:pt x="0" y="2065"/>
                </a:lnTo>
                <a:lnTo>
                  <a:pt x="4" y="2038"/>
                </a:lnTo>
                <a:lnTo>
                  <a:pt x="12" y="2013"/>
                </a:lnTo>
                <a:lnTo>
                  <a:pt x="25" y="1989"/>
                </a:lnTo>
                <a:lnTo>
                  <a:pt x="43" y="1968"/>
                </a:lnTo>
                <a:lnTo>
                  <a:pt x="1020" y="940"/>
                </a:lnTo>
                <a:lnTo>
                  <a:pt x="1039" y="922"/>
                </a:lnTo>
                <a:lnTo>
                  <a:pt x="1059" y="909"/>
                </a:lnTo>
                <a:lnTo>
                  <a:pt x="1082" y="899"/>
                </a:lnTo>
                <a:lnTo>
                  <a:pt x="1106" y="893"/>
                </a:lnTo>
                <a:lnTo>
                  <a:pt x="1131" y="892"/>
                </a:lnTo>
                <a:lnTo>
                  <a:pt x="1131" y="892"/>
                </a:lnTo>
                <a:lnTo>
                  <a:pt x="1156" y="893"/>
                </a:lnTo>
                <a:lnTo>
                  <a:pt x="1180" y="899"/>
                </a:lnTo>
                <a:lnTo>
                  <a:pt x="1203" y="909"/>
                </a:lnTo>
                <a:lnTo>
                  <a:pt x="1224" y="922"/>
                </a:lnTo>
                <a:lnTo>
                  <a:pt x="1243" y="939"/>
                </a:lnTo>
                <a:lnTo>
                  <a:pt x="1851" y="1569"/>
                </a:lnTo>
                <a:lnTo>
                  <a:pt x="2906" y="470"/>
                </a:lnTo>
                <a:lnTo>
                  <a:pt x="2685" y="258"/>
                </a:lnTo>
                <a:lnTo>
                  <a:pt x="35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C019EF-7568-825C-1CAA-68604775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774"/>
          </a:xfrm>
        </p:spPr>
        <p:txBody>
          <a:bodyPr>
            <a:normAutofit/>
          </a:bodyPr>
          <a:lstStyle/>
          <a:p>
            <a:r>
              <a:rPr lang="en-US" sz="4000" dirty="0"/>
              <a:t>Portfolio Management Office (PfMO)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3A1337-9F53-17BD-C0A1-9E1855074240}"/>
              </a:ext>
            </a:extLst>
          </p:cNvPr>
          <p:cNvGrpSpPr/>
          <p:nvPr/>
        </p:nvGrpSpPr>
        <p:grpSpPr>
          <a:xfrm>
            <a:off x="947216" y="2420928"/>
            <a:ext cx="3721721" cy="2016144"/>
            <a:chOff x="1188720" y="2064923"/>
            <a:chExt cx="3721721" cy="20161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693882-4380-F560-596A-088E6A16DFC6}"/>
                </a:ext>
              </a:extLst>
            </p:cNvPr>
            <p:cNvSpPr txBox="1"/>
            <p:nvPr/>
          </p:nvSpPr>
          <p:spPr>
            <a:xfrm>
              <a:off x="1313675" y="3619402"/>
              <a:ext cx="3258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SPMs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17D79BC-BB18-72C1-33E8-7D2E4E168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5904" y="3619403"/>
              <a:ext cx="3612574" cy="0"/>
            </a:xfrm>
            <a:prstGeom prst="line">
              <a:avLst/>
            </a:prstGeom>
            <a:noFill/>
            <a:ln w="3175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ysDot"/>
              <a:miter lim="800000"/>
            </a:ln>
            <a:effectLst/>
          </p:spPr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39893DE-9B3B-655E-A4AE-9BB071E39D3A}"/>
                </a:ext>
              </a:extLst>
            </p:cNvPr>
            <p:cNvGrpSpPr/>
            <p:nvPr/>
          </p:nvGrpSpPr>
          <p:grpSpPr>
            <a:xfrm>
              <a:off x="1188720" y="2064923"/>
              <a:ext cx="3721721" cy="1554480"/>
              <a:chOff x="1609824" y="2036826"/>
              <a:chExt cx="3721721" cy="1554480"/>
            </a:xfrm>
          </p:grpSpPr>
          <p:pic>
            <p:nvPicPr>
              <p:cNvPr id="11" name="Picture 10" descr="Free vector graphic: Person, Stick, Man, Stick Figure ...">
                <a:extLst>
                  <a:ext uri="{FF2B5EF4-FFF2-40B4-BE49-F238E27FC236}">
                    <a16:creationId xmlns:a16="http://schemas.microsoft.com/office/drawing/2014/main" id="{490FD663-DC1B-64D6-6696-921AC5ACA6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42123" y="2036826"/>
                <a:ext cx="857123" cy="1554480"/>
              </a:xfrm>
              <a:prstGeom prst="rect">
                <a:avLst/>
              </a:prstGeom>
            </p:spPr>
          </p:pic>
          <p:pic>
            <p:nvPicPr>
              <p:cNvPr id="12" name="Picture 11" descr="Stick Figure Vector Clipart image - Free stock photo ...">
                <a:extLst>
                  <a:ext uri="{FF2B5EF4-FFF2-40B4-BE49-F238E27FC236}">
                    <a16:creationId xmlns:a16="http://schemas.microsoft.com/office/drawing/2014/main" id="{86832B92-93C8-00A4-0C57-0326B2054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618" y="2036826"/>
                <a:ext cx="779833" cy="1554480"/>
              </a:xfrm>
              <a:prstGeom prst="rect">
                <a:avLst/>
              </a:prstGeom>
            </p:spPr>
          </p:pic>
          <p:pic>
            <p:nvPicPr>
              <p:cNvPr id="13" name="Picture 12" descr="Free vector graphic: Person, Stick, Man, Stick Figure ...">
                <a:extLst>
                  <a:ext uri="{FF2B5EF4-FFF2-40B4-BE49-F238E27FC236}">
                    <a16:creationId xmlns:a16="http://schemas.microsoft.com/office/drawing/2014/main" id="{100F1C1E-BEAA-9DC6-C317-D9C9C77F31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9824" y="2036826"/>
                <a:ext cx="857122" cy="1554480"/>
              </a:xfrm>
              <a:prstGeom prst="rect">
                <a:avLst/>
              </a:prstGeom>
            </p:spPr>
          </p:pic>
          <p:pic>
            <p:nvPicPr>
              <p:cNvPr id="14" name="Picture 13" descr="Stick Figure Vector Clipart image - Free stock photo ...">
                <a:extLst>
                  <a:ext uri="{FF2B5EF4-FFF2-40B4-BE49-F238E27FC236}">
                    <a16:creationId xmlns:a16="http://schemas.microsoft.com/office/drawing/2014/main" id="{E23CACD4-198A-1F3D-05A9-324C85C44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96918" y="2036826"/>
                <a:ext cx="779833" cy="1554480"/>
              </a:xfrm>
              <a:prstGeom prst="rect">
                <a:avLst/>
              </a:prstGeom>
            </p:spPr>
          </p:pic>
          <p:pic>
            <p:nvPicPr>
              <p:cNvPr id="15" name="Picture 14" descr="Free vector graphic: Person, Stick, Man, Stick Figure ...">
                <a:extLst>
                  <a:ext uri="{FF2B5EF4-FFF2-40B4-BE49-F238E27FC236}">
                    <a16:creationId xmlns:a16="http://schemas.microsoft.com/office/drawing/2014/main" id="{A42AAF55-530B-1601-66C6-2877DF54B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74422" y="2036826"/>
                <a:ext cx="857123" cy="155448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0E71D37-4EAF-6800-5898-BF72B2C07C44}"/>
              </a:ext>
            </a:extLst>
          </p:cNvPr>
          <p:cNvSpPr txBox="1"/>
          <p:nvPr/>
        </p:nvSpPr>
        <p:spPr>
          <a:xfrm>
            <a:off x="6035620" y="5539786"/>
            <a:ext cx="583373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Secretariats for Innovation Tables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54760-CB66-00CC-D96A-4EEC4988F03D}"/>
              </a:ext>
            </a:extLst>
          </p:cNvPr>
          <p:cNvSpPr txBox="1"/>
          <p:nvPr/>
        </p:nvSpPr>
        <p:spPr>
          <a:xfrm>
            <a:off x="6035620" y="1234320"/>
            <a:ext cx="58337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Assist clients with the development of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business proposals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business cases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contract briefs</a:t>
            </a:r>
          </a:p>
        </p:txBody>
      </p:sp>
      <p:pic>
        <p:nvPicPr>
          <p:cNvPr id="18" name="Graphic 17" descr="Checkbox Checked with solid fill">
            <a:extLst>
              <a:ext uri="{FF2B5EF4-FFF2-40B4-BE49-F238E27FC236}">
                <a16:creationId xmlns:a16="http://schemas.microsoft.com/office/drawing/2014/main" id="{8090005E-0CA9-5452-5BDB-BD679D072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91591" y="994801"/>
            <a:ext cx="914400" cy="914400"/>
          </a:xfrm>
          <a:prstGeom prst="rect">
            <a:avLst/>
          </a:prstGeom>
        </p:spPr>
      </p:pic>
      <p:pic>
        <p:nvPicPr>
          <p:cNvPr id="19" name="Graphic 18" descr="Checkbox Checked with solid fill">
            <a:extLst>
              <a:ext uri="{FF2B5EF4-FFF2-40B4-BE49-F238E27FC236}">
                <a16:creationId xmlns:a16="http://schemas.microsoft.com/office/drawing/2014/main" id="{86289027-1B9F-749E-FC5B-0B2872FDE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91591" y="2496505"/>
            <a:ext cx="914400" cy="914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0AF7E0-E1B4-AB87-05F6-2A6110D6A9B2}"/>
              </a:ext>
            </a:extLst>
          </p:cNvPr>
          <p:cNvSpPr txBox="1"/>
          <p:nvPr/>
        </p:nvSpPr>
        <p:spPr>
          <a:xfrm>
            <a:off x="6035620" y="2778178"/>
            <a:ext cx="58337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Guide clients through IT Governance, e.g., 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change requests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presentations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IT Capital budget plan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3BB03A-6B6E-39D7-A0EA-B7A65F47B574}"/>
              </a:ext>
            </a:extLst>
          </p:cNvPr>
          <p:cNvSpPr txBox="1"/>
          <p:nvPr/>
        </p:nvSpPr>
        <p:spPr>
          <a:xfrm>
            <a:off x="6035620" y="4554053"/>
            <a:ext cx="5833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/>
              <a:t>Monitor the health of projects in their portfolio.</a:t>
            </a:r>
          </a:p>
        </p:txBody>
      </p:sp>
      <p:pic>
        <p:nvPicPr>
          <p:cNvPr id="22" name="Graphic 21" descr="Checkbox Checked with solid fill">
            <a:extLst>
              <a:ext uri="{FF2B5EF4-FFF2-40B4-BE49-F238E27FC236}">
                <a16:creationId xmlns:a16="http://schemas.microsoft.com/office/drawing/2014/main" id="{73338CF7-365B-CB00-2127-45D8FA2357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91591" y="4308041"/>
            <a:ext cx="914400" cy="914400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D6D886C6-7C9B-EC0E-2398-330F22D584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191591" y="52974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8A61B-4778-8135-ED7E-697C0D0F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87E2D7-784E-1553-6AB5-5C73FA6F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32" y="538454"/>
            <a:ext cx="4422676" cy="496275"/>
          </a:xfrm>
        </p:spPr>
        <p:txBody>
          <a:bodyPr>
            <a:normAutofit fontScale="90000"/>
          </a:bodyPr>
          <a:lstStyle/>
          <a:p>
            <a:r>
              <a:rPr lang="en-US"/>
              <a:t>Innovation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4034A-2A83-7282-C3ED-5DD2E33DD494}"/>
              </a:ext>
            </a:extLst>
          </p:cNvPr>
          <p:cNvSpPr txBox="1"/>
          <p:nvPr/>
        </p:nvSpPr>
        <p:spPr>
          <a:xfrm>
            <a:off x="6035620" y="4935565"/>
            <a:ext cx="58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/>
              <a:t>Evaluate risks associated with IT Initiatives and business strategies.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CCDAD-CC0F-B9A9-975C-ADF7E5583C6A}"/>
              </a:ext>
            </a:extLst>
          </p:cNvPr>
          <p:cNvSpPr txBox="1"/>
          <p:nvPr/>
        </p:nvSpPr>
        <p:spPr>
          <a:xfrm>
            <a:off x="6035620" y="1234320"/>
            <a:ext cx="58337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Assess and/or evaluate proposals and business cases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Recommend moving forward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Send back for more information/clarification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Reject.</a:t>
            </a:r>
            <a:r>
              <a:rPr lang="en-US" b="0" i="0" dirty="0">
                <a:solidFill>
                  <a:srgbClr val="000000"/>
                </a:solidFill>
                <a:effectLst/>
              </a:rPr>
              <a:t> </a:t>
            </a:r>
            <a:endParaRPr lang="en-US" sz="1400" dirty="0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BA7D394A-571E-F55E-F731-2CD8B83BE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1591" y="1150915"/>
            <a:ext cx="914400" cy="914400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30BD37C0-2485-0964-9D26-CF3932BAD7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591" y="2791033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2FA86-2335-F4F3-2F57-5142CB368CF6}"/>
              </a:ext>
            </a:extLst>
          </p:cNvPr>
          <p:cNvSpPr txBox="1"/>
          <p:nvPr/>
        </p:nvSpPr>
        <p:spPr>
          <a:xfrm>
            <a:off x="6035620" y="2894290"/>
            <a:ext cx="58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Identify enterprise opportunities and business priorities.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C168B3-B495-E369-0BA2-3E642B89A84C}"/>
              </a:ext>
            </a:extLst>
          </p:cNvPr>
          <p:cNvSpPr txBox="1"/>
          <p:nvPr/>
        </p:nvSpPr>
        <p:spPr>
          <a:xfrm>
            <a:off x="6035620" y="3914928"/>
            <a:ext cx="58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dirty="0"/>
              <a:t>View initiatives from an innovation, industry and citizen perspective.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D7859BBC-B6E3-32B6-5D56-A3229FD76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1591" y="3825030"/>
            <a:ext cx="914400" cy="914400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ED1CA763-1061-EE58-F579-A30AA4B6A0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91591" y="485902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ADC154-512B-54C9-FFDE-DC0A593E2FEC}"/>
              </a:ext>
            </a:extLst>
          </p:cNvPr>
          <p:cNvGrpSpPr/>
          <p:nvPr/>
        </p:nvGrpSpPr>
        <p:grpSpPr>
          <a:xfrm>
            <a:off x="997470" y="1388950"/>
            <a:ext cx="3708021" cy="4240597"/>
            <a:chOff x="997470" y="1388950"/>
            <a:chExt cx="3708021" cy="424059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E28E14C-7157-AAB7-DB49-B20AEE0F532C}"/>
                </a:ext>
              </a:extLst>
            </p:cNvPr>
            <p:cNvGrpSpPr/>
            <p:nvPr/>
          </p:nvGrpSpPr>
          <p:grpSpPr>
            <a:xfrm>
              <a:off x="997470" y="1388950"/>
              <a:ext cx="1828800" cy="1828800"/>
              <a:chOff x="742729" y="2245025"/>
              <a:chExt cx="2743200" cy="274320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3C6A4E0-5289-AE4C-7C77-D24B51010A6C}"/>
                  </a:ext>
                </a:extLst>
              </p:cNvPr>
              <p:cNvGrpSpPr/>
              <p:nvPr/>
            </p:nvGrpSpPr>
            <p:grpSpPr>
              <a:xfrm>
                <a:off x="884763" y="2737765"/>
                <a:ext cx="2496790" cy="1721181"/>
                <a:chOff x="966785" y="1887103"/>
                <a:chExt cx="4447595" cy="3082755"/>
              </a:xfrm>
            </p:grpSpPr>
            <p:pic>
              <p:nvPicPr>
                <p:cNvPr id="51" name="Picture 50" descr="Man Clip Art | Free Stock Photo | Illustration of a ...">
                  <a:extLst>
                    <a:ext uri="{FF2B5EF4-FFF2-40B4-BE49-F238E27FC236}">
                      <a16:creationId xmlns:a16="http://schemas.microsoft.com/office/drawing/2014/main" id="{F2CCD0F9-6C4E-C78B-7A25-2128B242E9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785" y="2143725"/>
                  <a:ext cx="1525176" cy="1525176"/>
                </a:xfrm>
                <a:prstGeom prst="rect">
                  <a:avLst/>
                </a:prstGeom>
              </p:spPr>
            </p:pic>
            <p:pic>
              <p:nvPicPr>
                <p:cNvPr id="52" name="Picture 51" descr="Man Clip Art | Free Stock Photo | Illustration of a ...">
                  <a:extLst>
                    <a:ext uri="{FF2B5EF4-FFF2-40B4-BE49-F238E27FC236}">
                      <a16:creationId xmlns:a16="http://schemas.microsoft.com/office/drawing/2014/main" id="{005DEBDF-8B82-590C-89E1-C45F703A98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105252">
                  <a:off x="2472780" y="1887103"/>
                  <a:ext cx="1380010" cy="1380010"/>
                </a:xfrm>
                <a:prstGeom prst="rect">
                  <a:avLst/>
                </a:prstGeom>
              </p:spPr>
            </p:pic>
            <p:pic>
              <p:nvPicPr>
                <p:cNvPr id="53" name="Picture 52" descr="Man Clip Art | Free Stock Photo | Illustration of a ...">
                  <a:extLst>
                    <a:ext uri="{FF2B5EF4-FFF2-40B4-BE49-F238E27FC236}">
                      <a16:creationId xmlns:a16="http://schemas.microsoft.com/office/drawing/2014/main" id="{12EE3A33-954F-37D0-A9A5-70BF827B1F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18998" y="2053564"/>
                  <a:ext cx="1576184" cy="1576184"/>
                </a:xfrm>
                <a:prstGeom prst="rect">
                  <a:avLst/>
                </a:prstGeom>
              </p:spPr>
            </p:pic>
            <p:pic>
              <p:nvPicPr>
                <p:cNvPr id="54" name="Picture 53" descr="Man Clip Art | Free Stock Photo | Illustration of a ...">
                  <a:extLst>
                    <a:ext uri="{FF2B5EF4-FFF2-40B4-BE49-F238E27FC236}">
                      <a16:creationId xmlns:a16="http://schemas.microsoft.com/office/drawing/2014/main" id="{A18076F2-19AF-FB42-4DE3-CDED6F23D9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81962" y="2513716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55" name="Picture 54" descr="Man Clip Art | Free Stock Photo | Illustration of a ...">
                  <a:extLst>
                    <a:ext uri="{FF2B5EF4-FFF2-40B4-BE49-F238E27FC236}">
                      <a16:creationId xmlns:a16="http://schemas.microsoft.com/office/drawing/2014/main" id="{F9CDA56F-7906-B9D5-4015-00850C8162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14867" y="3357741"/>
                  <a:ext cx="1866011" cy="1612117"/>
                </a:xfrm>
                <a:prstGeom prst="rect">
                  <a:avLst/>
                </a:prstGeom>
              </p:spPr>
            </p:pic>
            <p:pic>
              <p:nvPicPr>
                <p:cNvPr id="56" name="Picture 55" descr="Man Clip Art | Free Stock Photo | Illustration of a ...">
                  <a:extLst>
                    <a:ext uri="{FF2B5EF4-FFF2-40B4-BE49-F238E27FC236}">
                      <a16:creationId xmlns:a16="http://schemas.microsoft.com/office/drawing/2014/main" id="{EDBED6A9-76B9-5A76-71F3-60D8843A66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02263" y="3038887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57" name="Picture 56" descr="Hooray Joy Happy · Free vector graphic on Pixabay">
                  <a:extLst>
                    <a:ext uri="{FF2B5EF4-FFF2-40B4-BE49-F238E27FC236}">
                      <a16:creationId xmlns:a16="http://schemas.microsoft.com/office/drawing/2014/main" id="{7B9AD29E-C622-7E65-C0C7-24AE99D30B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8648" flipH="1">
                  <a:off x="2045062" y="2855583"/>
                  <a:ext cx="1509121" cy="1612117"/>
                </a:xfrm>
                <a:prstGeom prst="rect">
                  <a:avLst/>
                </a:prstGeom>
              </p:spPr>
            </p:pic>
            <p:pic>
              <p:nvPicPr>
                <p:cNvPr id="58" name="Picture 57" descr="Man Clip Art | Free Stock Photo | Illustration of a ...">
                  <a:extLst>
                    <a:ext uri="{FF2B5EF4-FFF2-40B4-BE49-F238E27FC236}">
                      <a16:creationId xmlns:a16="http://schemas.microsoft.com/office/drawing/2014/main" id="{9D609FBE-EB27-EB9E-7EB2-26059A28CE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95607" y="2953003"/>
                  <a:ext cx="1612117" cy="1612117"/>
                </a:xfrm>
                <a:prstGeom prst="rect">
                  <a:avLst/>
                </a:prstGeom>
              </p:spPr>
            </p:pic>
          </p:grp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C11B2CE-A4AC-2657-DFB6-6A1B1BDE7C36}"/>
                  </a:ext>
                </a:extLst>
              </p:cNvPr>
              <p:cNvSpPr/>
              <p:nvPr/>
            </p:nvSpPr>
            <p:spPr>
              <a:xfrm>
                <a:off x="742729" y="2245025"/>
                <a:ext cx="2743200" cy="2743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  <a:alpha val="30000"/>
                </a:schemeClr>
              </a:solidFill>
              <a:ln w="5715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57F4D02-4DF1-F9C3-FB21-A1E51EF70358}"/>
                </a:ext>
              </a:extLst>
            </p:cNvPr>
            <p:cNvGrpSpPr/>
            <p:nvPr/>
          </p:nvGrpSpPr>
          <p:grpSpPr>
            <a:xfrm>
              <a:off x="1215904" y="3078704"/>
              <a:ext cx="1828800" cy="1828800"/>
              <a:chOff x="3553533" y="2245025"/>
              <a:chExt cx="2743200" cy="2743200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8EA95944-E905-CA8B-AAC9-7B7A015888CA}"/>
                  </a:ext>
                </a:extLst>
              </p:cNvPr>
              <p:cNvGrpSpPr/>
              <p:nvPr/>
            </p:nvGrpSpPr>
            <p:grpSpPr>
              <a:xfrm>
                <a:off x="3688431" y="2737765"/>
                <a:ext cx="2496790" cy="1721181"/>
                <a:chOff x="966785" y="1887103"/>
                <a:chExt cx="4447595" cy="3082755"/>
              </a:xfrm>
            </p:grpSpPr>
            <p:pic>
              <p:nvPicPr>
                <p:cNvPr id="41" name="Picture 40" descr="Man Clip Art | Free Stock Photo | Illustration of a ...">
                  <a:extLst>
                    <a:ext uri="{FF2B5EF4-FFF2-40B4-BE49-F238E27FC236}">
                      <a16:creationId xmlns:a16="http://schemas.microsoft.com/office/drawing/2014/main" id="{F06750E8-3733-3DA1-2478-332FB68259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785" y="2143725"/>
                  <a:ext cx="1525176" cy="1525176"/>
                </a:xfrm>
                <a:prstGeom prst="rect">
                  <a:avLst/>
                </a:prstGeom>
              </p:spPr>
            </p:pic>
            <p:pic>
              <p:nvPicPr>
                <p:cNvPr id="42" name="Picture 41" descr="Man Clip Art | Free Stock Photo | Illustration of a ...">
                  <a:extLst>
                    <a:ext uri="{FF2B5EF4-FFF2-40B4-BE49-F238E27FC236}">
                      <a16:creationId xmlns:a16="http://schemas.microsoft.com/office/drawing/2014/main" id="{F805B263-80A6-EEDC-6447-4EC1634AAF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105252">
                  <a:off x="2472780" y="1887103"/>
                  <a:ext cx="1380010" cy="1380010"/>
                </a:xfrm>
                <a:prstGeom prst="rect">
                  <a:avLst/>
                </a:prstGeom>
              </p:spPr>
            </p:pic>
            <p:pic>
              <p:nvPicPr>
                <p:cNvPr id="43" name="Picture 42" descr="Man Clip Art | Free Stock Photo | Illustration of a ...">
                  <a:extLst>
                    <a:ext uri="{FF2B5EF4-FFF2-40B4-BE49-F238E27FC236}">
                      <a16:creationId xmlns:a16="http://schemas.microsoft.com/office/drawing/2014/main" id="{F7CC2B83-DAF4-4A95-8EA5-990545F00D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18998" y="2053564"/>
                  <a:ext cx="1576184" cy="1576184"/>
                </a:xfrm>
                <a:prstGeom prst="rect">
                  <a:avLst/>
                </a:prstGeom>
              </p:spPr>
            </p:pic>
            <p:pic>
              <p:nvPicPr>
                <p:cNvPr id="44" name="Picture 43" descr="Man Clip Art | Free Stock Photo | Illustration of a ...">
                  <a:extLst>
                    <a:ext uri="{FF2B5EF4-FFF2-40B4-BE49-F238E27FC236}">
                      <a16:creationId xmlns:a16="http://schemas.microsoft.com/office/drawing/2014/main" id="{EBD7F3D9-E9C6-FBB8-DF58-8F7DC52F68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81962" y="2513716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45" name="Picture 44" descr="Man Clip Art | Free Stock Photo | Illustration of a ...">
                  <a:extLst>
                    <a:ext uri="{FF2B5EF4-FFF2-40B4-BE49-F238E27FC236}">
                      <a16:creationId xmlns:a16="http://schemas.microsoft.com/office/drawing/2014/main" id="{FFF5B035-B851-49C5-1659-518E5158A7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14867" y="3357741"/>
                  <a:ext cx="1866011" cy="1612117"/>
                </a:xfrm>
                <a:prstGeom prst="rect">
                  <a:avLst/>
                </a:prstGeom>
              </p:spPr>
            </p:pic>
            <p:pic>
              <p:nvPicPr>
                <p:cNvPr id="46" name="Picture 45" descr="Man Clip Art | Free Stock Photo | Illustration of a ...">
                  <a:extLst>
                    <a:ext uri="{FF2B5EF4-FFF2-40B4-BE49-F238E27FC236}">
                      <a16:creationId xmlns:a16="http://schemas.microsoft.com/office/drawing/2014/main" id="{CD270626-1AA7-75F3-0BF7-FB98663CDA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02263" y="3038887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47" name="Picture 46" descr="Hooray Joy Happy · Free vector graphic on Pixabay">
                  <a:extLst>
                    <a:ext uri="{FF2B5EF4-FFF2-40B4-BE49-F238E27FC236}">
                      <a16:creationId xmlns:a16="http://schemas.microsoft.com/office/drawing/2014/main" id="{F9BA8DC3-5C40-2123-6E29-08ADBDFE72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8648" flipH="1">
                  <a:off x="2045062" y="2855583"/>
                  <a:ext cx="1509121" cy="1612117"/>
                </a:xfrm>
                <a:prstGeom prst="rect">
                  <a:avLst/>
                </a:prstGeom>
              </p:spPr>
            </p:pic>
            <p:pic>
              <p:nvPicPr>
                <p:cNvPr id="48" name="Picture 47" descr="Man Clip Art | Free Stock Photo | Illustration of a ...">
                  <a:extLst>
                    <a:ext uri="{FF2B5EF4-FFF2-40B4-BE49-F238E27FC236}">
                      <a16:creationId xmlns:a16="http://schemas.microsoft.com/office/drawing/2014/main" id="{7A2B6D8F-4ED9-C708-F6F8-89E7B6361F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95607" y="2953003"/>
                  <a:ext cx="1612117" cy="1612117"/>
                </a:xfrm>
                <a:prstGeom prst="rect">
                  <a:avLst/>
                </a:prstGeom>
              </p:spPr>
            </p:pic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BC12849-457A-D854-580E-FBE64251DC42}"/>
                  </a:ext>
                </a:extLst>
              </p:cNvPr>
              <p:cNvSpPr/>
              <p:nvPr/>
            </p:nvSpPr>
            <p:spPr>
              <a:xfrm>
                <a:off x="3553533" y="2245025"/>
                <a:ext cx="2743200" cy="27432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30000"/>
                </a:schemeClr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5FDB213-66A5-3081-BC37-4553F295D3E8}"/>
                </a:ext>
              </a:extLst>
            </p:cNvPr>
            <p:cNvGrpSpPr/>
            <p:nvPr/>
          </p:nvGrpSpPr>
          <p:grpSpPr>
            <a:xfrm>
              <a:off x="2876691" y="3800747"/>
              <a:ext cx="1828800" cy="1828800"/>
              <a:chOff x="9175143" y="2245025"/>
              <a:chExt cx="2743200" cy="27432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9FD4B22-C0A3-8E00-2A2C-7DD623D6AD78}"/>
                  </a:ext>
                </a:extLst>
              </p:cNvPr>
              <p:cNvGrpSpPr/>
              <p:nvPr/>
            </p:nvGrpSpPr>
            <p:grpSpPr>
              <a:xfrm>
                <a:off x="9295766" y="2737765"/>
                <a:ext cx="2496790" cy="1721181"/>
                <a:chOff x="966785" y="1887103"/>
                <a:chExt cx="4447595" cy="3082755"/>
              </a:xfrm>
            </p:grpSpPr>
            <p:pic>
              <p:nvPicPr>
                <p:cNvPr id="31" name="Picture 30" descr="Man Clip Art | Free Stock Photo | Illustration of a ...">
                  <a:extLst>
                    <a:ext uri="{FF2B5EF4-FFF2-40B4-BE49-F238E27FC236}">
                      <a16:creationId xmlns:a16="http://schemas.microsoft.com/office/drawing/2014/main" id="{DE731384-E5EE-03D6-8F2B-CE0523262C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785" y="2143725"/>
                  <a:ext cx="1525176" cy="1525176"/>
                </a:xfrm>
                <a:prstGeom prst="rect">
                  <a:avLst/>
                </a:prstGeom>
              </p:spPr>
            </p:pic>
            <p:pic>
              <p:nvPicPr>
                <p:cNvPr id="32" name="Picture 31" descr="Man Clip Art | Free Stock Photo | Illustration of a ...">
                  <a:extLst>
                    <a:ext uri="{FF2B5EF4-FFF2-40B4-BE49-F238E27FC236}">
                      <a16:creationId xmlns:a16="http://schemas.microsoft.com/office/drawing/2014/main" id="{A759111A-335D-F633-E4FC-6046D7CC2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105252">
                  <a:off x="2472780" y="1887103"/>
                  <a:ext cx="1380010" cy="1380010"/>
                </a:xfrm>
                <a:prstGeom prst="rect">
                  <a:avLst/>
                </a:prstGeom>
              </p:spPr>
            </p:pic>
            <p:pic>
              <p:nvPicPr>
                <p:cNvPr id="33" name="Picture 32" descr="Man Clip Art | Free Stock Photo | Illustration of a ...">
                  <a:extLst>
                    <a:ext uri="{FF2B5EF4-FFF2-40B4-BE49-F238E27FC236}">
                      <a16:creationId xmlns:a16="http://schemas.microsoft.com/office/drawing/2014/main" id="{A0DB18EC-0D42-5238-61CC-40642008B4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18998" y="2053564"/>
                  <a:ext cx="1576184" cy="1576184"/>
                </a:xfrm>
                <a:prstGeom prst="rect">
                  <a:avLst/>
                </a:prstGeom>
              </p:spPr>
            </p:pic>
            <p:pic>
              <p:nvPicPr>
                <p:cNvPr id="34" name="Picture 33" descr="Man Clip Art | Free Stock Photo | Illustration of a ...">
                  <a:extLst>
                    <a:ext uri="{FF2B5EF4-FFF2-40B4-BE49-F238E27FC236}">
                      <a16:creationId xmlns:a16="http://schemas.microsoft.com/office/drawing/2014/main" id="{E290AC8A-96FD-223E-A71B-4D7DDACB52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81962" y="2513716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35" name="Picture 34" descr="Man Clip Art | Free Stock Photo | Illustration of a ...">
                  <a:extLst>
                    <a:ext uri="{FF2B5EF4-FFF2-40B4-BE49-F238E27FC236}">
                      <a16:creationId xmlns:a16="http://schemas.microsoft.com/office/drawing/2014/main" id="{682B85FD-6763-B319-338A-01E0E5B09B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14867" y="3357741"/>
                  <a:ext cx="1866011" cy="1612117"/>
                </a:xfrm>
                <a:prstGeom prst="rect">
                  <a:avLst/>
                </a:prstGeom>
              </p:spPr>
            </p:pic>
            <p:pic>
              <p:nvPicPr>
                <p:cNvPr id="36" name="Picture 35" descr="Man Clip Art | Free Stock Photo | Illustration of a ...">
                  <a:extLst>
                    <a:ext uri="{FF2B5EF4-FFF2-40B4-BE49-F238E27FC236}">
                      <a16:creationId xmlns:a16="http://schemas.microsoft.com/office/drawing/2014/main" id="{76AE41A1-30EA-233D-A296-F298BDA66A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02263" y="3038887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37" name="Picture 36" descr="Hooray Joy Happy · Free vector graphic on Pixabay">
                  <a:extLst>
                    <a:ext uri="{FF2B5EF4-FFF2-40B4-BE49-F238E27FC236}">
                      <a16:creationId xmlns:a16="http://schemas.microsoft.com/office/drawing/2014/main" id="{2DF36683-A282-402A-1CD3-AB257F9EF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8648" flipH="1">
                  <a:off x="2045062" y="2855583"/>
                  <a:ext cx="1509121" cy="1612117"/>
                </a:xfrm>
                <a:prstGeom prst="rect">
                  <a:avLst/>
                </a:prstGeom>
              </p:spPr>
            </p:pic>
            <p:pic>
              <p:nvPicPr>
                <p:cNvPr id="38" name="Picture 37" descr="Man Clip Art | Free Stock Photo | Illustration of a ...">
                  <a:extLst>
                    <a:ext uri="{FF2B5EF4-FFF2-40B4-BE49-F238E27FC236}">
                      <a16:creationId xmlns:a16="http://schemas.microsoft.com/office/drawing/2014/main" id="{64F844CF-2013-8EC3-8F20-4450E8B92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95607" y="2953003"/>
                  <a:ext cx="1612117" cy="1612117"/>
                </a:xfrm>
                <a:prstGeom prst="rect">
                  <a:avLst/>
                </a:prstGeom>
              </p:spPr>
            </p:pic>
          </p:grp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32DCDAE-BAFA-23C8-EC05-DA9C2CEE1290}"/>
                  </a:ext>
                </a:extLst>
              </p:cNvPr>
              <p:cNvSpPr/>
              <p:nvPr/>
            </p:nvSpPr>
            <p:spPr>
              <a:xfrm>
                <a:off x="9175143" y="2245025"/>
                <a:ext cx="2743200" cy="2743200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3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FB2BF65-09A4-B152-CFE1-CE6FCA5BDF40}"/>
                </a:ext>
              </a:extLst>
            </p:cNvPr>
            <p:cNvGrpSpPr/>
            <p:nvPr/>
          </p:nvGrpSpPr>
          <p:grpSpPr>
            <a:xfrm>
              <a:off x="2584675" y="2065315"/>
              <a:ext cx="1828800" cy="1828800"/>
              <a:chOff x="6364339" y="2245025"/>
              <a:chExt cx="2743200" cy="27432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5B0D8B7-CEB0-E97B-6AA7-965101472A28}"/>
                  </a:ext>
                </a:extLst>
              </p:cNvPr>
              <p:cNvGrpSpPr/>
              <p:nvPr/>
            </p:nvGrpSpPr>
            <p:grpSpPr>
              <a:xfrm>
                <a:off x="6492099" y="2737765"/>
                <a:ext cx="2496790" cy="1721181"/>
                <a:chOff x="966785" y="1887103"/>
                <a:chExt cx="4447595" cy="3082755"/>
              </a:xfrm>
            </p:grpSpPr>
            <p:pic>
              <p:nvPicPr>
                <p:cNvPr id="21" name="Picture 20" descr="Man Clip Art | Free Stock Photo | Illustration of a ...">
                  <a:extLst>
                    <a:ext uri="{FF2B5EF4-FFF2-40B4-BE49-F238E27FC236}">
                      <a16:creationId xmlns:a16="http://schemas.microsoft.com/office/drawing/2014/main" id="{BBF3E79B-99FA-FCCA-59C4-DDF8C944E9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6785" y="2143725"/>
                  <a:ext cx="1525176" cy="1525176"/>
                </a:xfrm>
                <a:prstGeom prst="rect">
                  <a:avLst/>
                </a:prstGeom>
              </p:spPr>
            </p:pic>
            <p:pic>
              <p:nvPicPr>
                <p:cNvPr id="22" name="Picture 21" descr="Man Clip Art | Free Stock Photo | Illustration of a ...">
                  <a:extLst>
                    <a:ext uri="{FF2B5EF4-FFF2-40B4-BE49-F238E27FC236}">
                      <a16:creationId xmlns:a16="http://schemas.microsoft.com/office/drawing/2014/main" id="{5290519F-FCB1-8805-B20C-88E74E524F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105252">
                  <a:off x="2472780" y="1887103"/>
                  <a:ext cx="1380010" cy="1380010"/>
                </a:xfrm>
                <a:prstGeom prst="rect">
                  <a:avLst/>
                </a:prstGeom>
              </p:spPr>
            </p:pic>
            <p:pic>
              <p:nvPicPr>
                <p:cNvPr id="23" name="Picture 22" descr="Man Clip Art | Free Stock Photo | Illustration of a ...">
                  <a:extLst>
                    <a:ext uri="{FF2B5EF4-FFF2-40B4-BE49-F238E27FC236}">
                      <a16:creationId xmlns:a16="http://schemas.microsoft.com/office/drawing/2014/main" id="{2CD2728C-757C-21F4-CABF-824EFE1E73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618998" y="2053564"/>
                  <a:ext cx="1576184" cy="1576184"/>
                </a:xfrm>
                <a:prstGeom prst="rect">
                  <a:avLst/>
                </a:prstGeom>
              </p:spPr>
            </p:pic>
            <p:pic>
              <p:nvPicPr>
                <p:cNvPr id="24" name="Picture 23" descr="Man Clip Art | Free Stock Photo | Illustration of a ...">
                  <a:extLst>
                    <a:ext uri="{FF2B5EF4-FFF2-40B4-BE49-F238E27FC236}">
                      <a16:creationId xmlns:a16="http://schemas.microsoft.com/office/drawing/2014/main" id="{341FB257-7AA7-6622-A2AF-8E6785557E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181962" y="2513716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25" name="Picture 24" descr="Man Clip Art | Free Stock Photo | Illustration of a ...">
                  <a:extLst>
                    <a:ext uri="{FF2B5EF4-FFF2-40B4-BE49-F238E27FC236}">
                      <a16:creationId xmlns:a16="http://schemas.microsoft.com/office/drawing/2014/main" id="{10A5D428-2F60-4027-52D0-8E8186F4B5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414867" y="3357741"/>
                  <a:ext cx="1866011" cy="1612117"/>
                </a:xfrm>
                <a:prstGeom prst="rect">
                  <a:avLst/>
                </a:prstGeom>
              </p:spPr>
            </p:pic>
            <p:pic>
              <p:nvPicPr>
                <p:cNvPr id="26" name="Picture 25" descr="Man Clip Art | Free Stock Photo | Illustration of a ...">
                  <a:extLst>
                    <a:ext uri="{FF2B5EF4-FFF2-40B4-BE49-F238E27FC236}">
                      <a16:creationId xmlns:a16="http://schemas.microsoft.com/office/drawing/2014/main" id="{218229EE-19AC-59E7-2F5F-FC520EC7FE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802263" y="3038887"/>
                  <a:ext cx="1612117" cy="1612117"/>
                </a:xfrm>
                <a:prstGeom prst="rect">
                  <a:avLst/>
                </a:prstGeom>
              </p:spPr>
            </p:pic>
            <p:pic>
              <p:nvPicPr>
                <p:cNvPr id="27" name="Picture 26" descr="Hooray Joy Happy · Free vector graphic on Pixabay">
                  <a:extLst>
                    <a:ext uri="{FF2B5EF4-FFF2-40B4-BE49-F238E27FC236}">
                      <a16:creationId xmlns:a16="http://schemas.microsoft.com/office/drawing/2014/main" id="{3E40C2B3-E574-6D35-B3A3-17CF73C82E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118648" flipH="1">
                  <a:off x="2045062" y="2855583"/>
                  <a:ext cx="1509121" cy="1612117"/>
                </a:xfrm>
                <a:prstGeom prst="rect">
                  <a:avLst/>
                </a:prstGeom>
              </p:spPr>
            </p:pic>
            <p:pic>
              <p:nvPicPr>
                <p:cNvPr id="28" name="Picture 27" descr="Man Clip Art | Free Stock Photo | Illustration of a ...">
                  <a:extLst>
                    <a:ext uri="{FF2B5EF4-FFF2-40B4-BE49-F238E27FC236}">
                      <a16:creationId xmlns:a16="http://schemas.microsoft.com/office/drawing/2014/main" id="{D9EABB7A-DB9D-AE78-6929-58EBACEE6C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95607" y="2953003"/>
                  <a:ext cx="1612117" cy="1612117"/>
                </a:xfrm>
                <a:prstGeom prst="rect">
                  <a:avLst/>
                </a:prstGeom>
              </p:spPr>
            </p:pic>
          </p:grp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483FF73-BADF-9383-E3AA-C19C5CE25AC5}"/>
                  </a:ext>
                </a:extLst>
              </p:cNvPr>
              <p:cNvSpPr/>
              <p:nvPr/>
            </p:nvSpPr>
            <p:spPr>
              <a:xfrm>
                <a:off x="6364339" y="2245025"/>
                <a:ext cx="2743200" cy="2743200"/>
              </a:xfrm>
              <a:prstGeom prst="ellipse">
                <a:avLst/>
              </a:prstGeom>
              <a:solidFill>
                <a:schemeClr val="bg1">
                  <a:lumMod val="95000"/>
                  <a:alpha val="30000"/>
                </a:schemeClr>
              </a:solidFill>
              <a:ln w="571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11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F05EF-72C1-25B6-3CBC-6FCBC43F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hevron 98">
            <a:extLst>
              <a:ext uri="{FF2B5EF4-FFF2-40B4-BE49-F238E27FC236}">
                <a16:creationId xmlns:a16="http://schemas.microsoft.com/office/drawing/2014/main" id="{207B87D9-7157-165A-D1BD-A2958A3FD77C}"/>
              </a:ext>
            </a:extLst>
          </p:cNvPr>
          <p:cNvSpPr/>
          <p:nvPr/>
        </p:nvSpPr>
        <p:spPr>
          <a:xfrm>
            <a:off x="3882397" y="1915739"/>
            <a:ext cx="531027" cy="2268777"/>
          </a:xfrm>
          <a:prstGeom prst="chevron">
            <a:avLst>
              <a:gd name="adj" fmla="val 7410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05990D-0FBA-F0D7-9E18-32D926A1A7B4}"/>
              </a:ext>
            </a:extLst>
          </p:cNvPr>
          <p:cNvGrpSpPr/>
          <p:nvPr/>
        </p:nvGrpSpPr>
        <p:grpSpPr>
          <a:xfrm>
            <a:off x="1070875" y="1895826"/>
            <a:ext cx="2546619" cy="2535320"/>
            <a:chOff x="4683000" y="3145711"/>
            <a:chExt cx="3143202" cy="3121525"/>
          </a:xfrm>
        </p:grpSpPr>
        <p:pic>
          <p:nvPicPr>
            <p:cNvPr id="7" name="Picture 6" descr="Circle Colorful Cooperation · Free vector graphic on Pixabay">
              <a:extLst>
                <a:ext uri="{FF2B5EF4-FFF2-40B4-BE49-F238E27FC236}">
                  <a16:creationId xmlns:a16="http://schemas.microsoft.com/office/drawing/2014/main" id="{E4E94293-9E7E-DB27-1F33-D38C081BE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000" y="3145711"/>
              <a:ext cx="3143202" cy="31215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8D0AD4-51C9-BA06-193C-802AA6FEE433}"/>
                </a:ext>
              </a:extLst>
            </p:cNvPr>
            <p:cNvSpPr txBox="1"/>
            <p:nvPr/>
          </p:nvSpPr>
          <p:spPr>
            <a:xfrm>
              <a:off x="5748931" y="4445983"/>
              <a:ext cx="100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IMAC</a:t>
              </a:r>
              <a:endParaRPr lang="en-US" sz="32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5CFF89-61CB-DF57-782D-73F80470563B}"/>
              </a:ext>
            </a:extLst>
          </p:cNvPr>
          <p:cNvGrpSpPr/>
          <p:nvPr/>
        </p:nvGrpSpPr>
        <p:grpSpPr>
          <a:xfrm>
            <a:off x="4828862" y="942805"/>
            <a:ext cx="6868212" cy="914400"/>
            <a:chOff x="4828862" y="725125"/>
            <a:chExt cx="6868212" cy="914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098FA4-6B24-1984-9D7A-8A99347B06DA}"/>
                </a:ext>
              </a:extLst>
            </p:cNvPr>
            <p:cNvSpPr txBox="1"/>
            <p:nvPr/>
          </p:nvSpPr>
          <p:spPr>
            <a:xfrm>
              <a:off x="5624792" y="859160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Identify enterprise initiatives that align with government priorities.</a:t>
              </a:r>
            </a:p>
          </p:txBody>
        </p:sp>
        <p:pic>
          <p:nvPicPr>
            <p:cNvPr id="11" name="Graphic 10" descr="Checkbox Checked with solid fill">
              <a:extLst>
                <a:ext uri="{FF2B5EF4-FFF2-40B4-BE49-F238E27FC236}">
                  <a16:creationId xmlns:a16="http://schemas.microsoft.com/office/drawing/2014/main" id="{E70C6206-B8BD-18C6-991F-AB860EA42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725125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5C6942F-8156-E805-2EC0-B41690A28274}"/>
              </a:ext>
            </a:extLst>
          </p:cNvPr>
          <p:cNvGrpSpPr/>
          <p:nvPr/>
        </p:nvGrpSpPr>
        <p:grpSpPr>
          <a:xfrm>
            <a:off x="4828862" y="1818987"/>
            <a:ext cx="6868212" cy="914400"/>
            <a:chOff x="4828862" y="1505491"/>
            <a:chExt cx="6868212" cy="9144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ED39F5-2598-CE74-2B0D-D020403525F4}"/>
                </a:ext>
              </a:extLst>
            </p:cNvPr>
            <p:cNvSpPr txBox="1"/>
            <p:nvPr/>
          </p:nvSpPr>
          <p:spPr>
            <a:xfrm>
              <a:off x="5624792" y="1639526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Identify common technology opportunities and collaborative business solutions</a:t>
              </a:r>
            </a:p>
          </p:txBody>
        </p:sp>
        <p:pic>
          <p:nvPicPr>
            <p:cNvPr id="14" name="Graphic 13" descr="Checkbox Checked with solid fill">
              <a:extLst>
                <a:ext uri="{FF2B5EF4-FFF2-40B4-BE49-F238E27FC236}">
                  <a16:creationId xmlns:a16="http://schemas.microsoft.com/office/drawing/2014/main" id="{C090A0BE-C5AB-E41B-D700-02B92DC92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1505491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A7CB86-BCC6-1883-0BDB-E0F2351D6D67}"/>
              </a:ext>
            </a:extLst>
          </p:cNvPr>
          <p:cNvGrpSpPr/>
          <p:nvPr/>
        </p:nvGrpSpPr>
        <p:grpSpPr>
          <a:xfrm>
            <a:off x="4828862" y="2639626"/>
            <a:ext cx="6868212" cy="914400"/>
            <a:chOff x="4828862" y="2139283"/>
            <a:chExt cx="6868212" cy="9144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36A7A3-B6A5-2F42-C9E5-FFA0082435BC}"/>
                </a:ext>
              </a:extLst>
            </p:cNvPr>
            <p:cNvSpPr txBox="1"/>
            <p:nvPr/>
          </p:nvSpPr>
          <p:spPr>
            <a:xfrm>
              <a:off x="5624792" y="2411817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Evaluate the risk of strategic IT Initiatives. </a:t>
              </a:r>
            </a:p>
          </p:txBody>
        </p:sp>
        <p:pic>
          <p:nvPicPr>
            <p:cNvPr id="17" name="Graphic 16" descr="Checkbox Checked with solid fill">
              <a:extLst>
                <a:ext uri="{FF2B5EF4-FFF2-40B4-BE49-F238E27FC236}">
                  <a16:creationId xmlns:a16="http://schemas.microsoft.com/office/drawing/2014/main" id="{7EA9F1F4-209B-A907-911C-D4931569B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2139283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EDB76B-7960-1C2F-DEED-D80B0EB3B388}"/>
              </a:ext>
            </a:extLst>
          </p:cNvPr>
          <p:cNvGrpSpPr/>
          <p:nvPr/>
        </p:nvGrpSpPr>
        <p:grpSpPr>
          <a:xfrm>
            <a:off x="4828862" y="3411248"/>
            <a:ext cx="6868212" cy="914400"/>
            <a:chOff x="4828862" y="2878435"/>
            <a:chExt cx="6868212" cy="914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27E95-1EF3-A81C-A451-2428A251C24A}"/>
                </a:ext>
              </a:extLst>
            </p:cNvPr>
            <p:cNvSpPr txBox="1"/>
            <p:nvPr/>
          </p:nvSpPr>
          <p:spPr>
            <a:xfrm>
              <a:off x="5624792" y="3012470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Ensure financial policies/ practices promote optimal resource utilization.</a:t>
              </a:r>
            </a:p>
          </p:txBody>
        </p:sp>
        <p:pic>
          <p:nvPicPr>
            <p:cNvPr id="20" name="Graphic 19" descr="Checkbox Checked with solid fill">
              <a:extLst>
                <a:ext uri="{FF2B5EF4-FFF2-40B4-BE49-F238E27FC236}">
                  <a16:creationId xmlns:a16="http://schemas.microsoft.com/office/drawing/2014/main" id="{5D626436-E582-4678-BE5B-B3B9CC9E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2878435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4223A7-5146-BB77-D117-79EEA4478D32}"/>
              </a:ext>
            </a:extLst>
          </p:cNvPr>
          <p:cNvGrpSpPr/>
          <p:nvPr/>
        </p:nvGrpSpPr>
        <p:grpSpPr>
          <a:xfrm>
            <a:off x="4828862" y="4226832"/>
            <a:ext cx="6868212" cy="914400"/>
            <a:chOff x="4828862" y="3673669"/>
            <a:chExt cx="6868212" cy="9144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338E59-D0CD-BF09-11F6-633681961F4B}"/>
                </a:ext>
              </a:extLst>
            </p:cNvPr>
            <p:cNvSpPr txBox="1"/>
            <p:nvPr/>
          </p:nvSpPr>
          <p:spPr>
            <a:xfrm>
              <a:off x="5624792" y="3807704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Approve, defer, clarify or deny business cases for new service development. </a:t>
              </a:r>
            </a:p>
          </p:txBody>
        </p:sp>
        <p:pic>
          <p:nvPicPr>
            <p:cNvPr id="23" name="Graphic 22" descr="Checkbox Checked with solid fill">
              <a:extLst>
                <a:ext uri="{FF2B5EF4-FFF2-40B4-BE49-F238E27FC236}">
                  <a16:creationId xmlns:a16="http://schemas.microsoft.com/office/drawing/2014/main" id="{2BA441CA-1A98-94A2-78AA-94C264939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3673669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FD1B363-0F12-4D2B-3398-E2715A61857B}"/>
              </a:ext>
            </a:extLst>
          </p:cNvPr>
          <p:cNvGrpSpPr/>
          <p:nvPr/>
        </p:nvGrpSpPr>
        <p:grpSpPr>
          <a:xfrm>
            <a:off x="4828862" y="4923113"/>
            <a:ext cx="6868212" cy="914400"/>
            <a:chOff x="4828862" y="4513511"/>
            <a:chExt cx="6868212" cy="91440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130857-478F-3DC1-2BBD-0F8C2E6CAD5B}"/>
                </a:ext>
              </a:extLst>
            </p:cNvPr>
            <p:cNvSpPr txBox="1"/>
            <p:nvPr/>
          </p:nvSpPr>
          <p:spPr>
            <a:xfrm>
              <a:off x="5624792" y="4647546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Recommend IT projects and funding requests to the ITGC and </a:t>
              </a:r>
              <a:r>
                <a:rPr lang="en-US" dirty="0" err="1">
                  <a:solidFill>
                    <a:srgbClr val="000000"/>
                  </a:solidFill>
                </a:rPr>
                <a:t>SaskBuilds</a:t>
              </a:r>
              <a:r>
                <a:rPr lang="en-US" dirty="0">
                  <a:solidFill>
                    <a:srgbClr val="000000"/>
                  </a:solidFill>
                </a:rPr>
                <a:t> Board.</a:t>
              </a:r>
            </a:p>
          </p:txBody>
        </p:sp>
        <p:pic>
          <p:nvPicPr>
            <p:cNvPr id="26" name="Graphic 25" descr="Checkbox Checked with solid fill">
              <a:extLst>
                <a:ext uri="{FF2B5EF4-FFF2-40B4-BE49-F238E27FC236}">
                  <a16:creationId xmlns:a16="http://schemas.microsoft.com/office/drawing/2014/main" id="{C7290DF1-CAB9-A54B-5397-6AE1F7DBB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4513511"/>
              <a:ext cx="914400" cy="914400"/>
            </a:xfrm>
            <a:prstGeom prst="rect">
              <a:avLst/>
            </a:prstGeom>
          </p:spPr>
        </p:pic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8A4FA301-4C00-F6A9-475F-F07417A82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27" y="216041"/>
            <a:ext cx="11306698" cy="95693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600"/>
              <a:t>Information Management Advisory Committee (IMAC)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5C92D0-999E-E68A-E383-F9D6A88AE3F7}"/>
              </a:ext>
            </a:extLst>
          </p:cNvPr>
          <p:cNvGrpSpPr/>
          <p:nvPr/>
        </p:nvGrpSpPr>
        <p:grpSpPr>
          <a:xfrm>
            <a:off x="4829050" y="5685623"/>
            <a:ext cx="6868212" cy="914400"/>
            <a:chOff x="4828862" y="5308744"/>
            <a:chExt cx="6868212" cy="91440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AF5F5A-3895-4663-38D0-6903CE9D1287}"/>
                </a:ext>
              </a:extLst>
            </p:cNvPr>
            <p:cNvSpPr txBox="1"/>
            <p:nvPr/>
          </p:nvSpPr>
          <p:spPr>
            <a:xfrm>
              <a:off x="5624792" y="5442779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Develop/approve governance practices, policies and procedures that ensure value and results. </a:t>
              </a:r>
            </a:p>
          </p:txBody>
        </p:sp>
        <p:pic>
          <p:nvPicPr>
            <p:cNvPr id="30" name="Graphic 29" descr="Checkbox Checked with solid fill">
              <a:extLst>
                <a:ext uri="{FF2B5EF4-FFF2-40B4-BE49-F238E27FC236}">
                  <a16:creationId xmlns:a16="http://schemas.microsoft.com/office/drawing/2014/main" id="{7D78F849-20B3-4262-BDFE-029A7741F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530874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4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52A53-9EF8-C27F-B2F1-2BABFA7F6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hevron 98">
            <a:extLst>
              <a:ext uri="{FF2B5EF4-FFF2-40B4-BE49-F238E27FC236}">
                <a16:creationId xmlns:a16="http://schemas.microsoft.com/office/drawing/2014/main" id="{B98F6F75-6B61-5A9D-BDFE-3D72E6FAE4D3}"/>
              </a:ext>
            </a:extLst>
          </p:cNvPr>
          <p:cNvSpPr/>
          <p:nvPr/>
        </p:nvSpPr>
        <p:spPr>
          <a:xfrm>
            <a:off x="4165384" y="2264950"/>
            <a:ext cx="531027" cy="2268777"/>
          </a:xfrm>
          <a:prstGeom prst="chevron">
            <a:avLst>
              <a:gd name="adj" fmla="val 7410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EA8829-C291-5BD3-6673-93FA75EA0C5F}"/>
              </a:ext>
            </a:extLst>
          </p:cNvPr>
          <p:cNvGrpSpPr/>
          <p:nvPr/>
        </p:nvGrpSpPr>
        <p:grpSpPr>
          <a:xfrm>
            <a:off x="4841305" y="1228164"/>
            <a:ext cx="6868212" cy="914400"/>
            <a:chOff x="4828862" y="725125"/>
            <a:chExt cx="6868212" cy="9144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FB7AC2-4D16-08CD-4BA7-92FA91F383F3}"/>
                </a:ext>
              </a:extLst>
            </p:cNvPr>
            <p:cNvSpPr txBox="1"/>
            <p:nvPr/>
          </p:nvSpPr>
          <p:spPr>
            <a:xfrm>
              <a:off x="5624792" y="1004368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Approve long term IT directions, strategy and priorities.</a:t>
              </a: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8" name="Graphic 7" descr="Checkbox Checked with solid fill">
              <a:extLst>
                <a:ext uri="{FF2B5EF4-FFF2-40B4-BE49-F238E27FC236}">
                  <a16:creationId xmlns:a16="http://schemas.microsoft.com/office/drawing/2014/main" id="{3BE678EB-3453-71A9-2A2C-2E3BFC0E3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725125"/>
              <a:ext cx="914400" cy="9144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5BE4A-13C6-485E-6DC5-6E274A3F5452}"/>
              </a:ext>
            </a:extLst>
          </p:cNvPr>
          <p:cNvGrpSpPr/>
          <p:nvPr/>
        </p:nvGrpSpPr>
        <p:grpSpPr>
          <a:xfrm>
            <a:off x="4841305" y="2064468"/>
            <a:ext cx="6868212" cy="914400"/>
            <a:chOff x="4828862" y="1505491"/>
            <a:chExt cx="6868212" cy="9144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E92DFA-4F3D-CF51-E2D1-016A469A731B}"/>
                </a:ext>
              </a:extLst>
            </p:cNvPr>
            <p:cNvSpPr txBox="1"/>
            <p:nvPr/>
          </p:nvSpPr>
          <p:spPr>
            <a:xfrm>
              <a:off x="5624792" y="1639526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Provide recommendations to Treasury Board and Cabinet on key IT policies, strategies and major IT investments.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11" name="Graphic 10" descr="Checkbox Checked with solid fill">
              <a:extLst>
                <a:ext uri="{FF2B5EF4-FFF2-40B4-BE49-F238E27FC236}">
                  <a16:creationId xmlns:a16="http://schemas.microsoft.com/office/drawing/2014/main" id="{696E522E-B8A4-D95E-60C9-9743834DA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1505491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94B151-95EE-1CEA-278E-05E3F695CAFD}"/>
              </a:ext>
            </a:extLst>
          </p:cNvPr>
          <p:cNvGrpSpPr/>
          <p:nvPr/>
        </p:nvGrpSpPr>
        <p:grpSpPr>
          <a:xfrm>
            <a:off x="4841305" y="2900772"/>
            <a:ext cx="6868212" cy="914400"/>
            <a:chOff x="4828862" y="2139283"/>
            <a:chExt cx="6868212" cy="91440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2BDF97-F2ED-0028-0382-F4706A9D962A}"/>
                </a:ext>
              </a:extLst>
            </p:cNvPr>
            <p:cNvSpPr txBox="1"/>
            <p:nvPr/>
          </p:nvSpPr>
          <p:spPr>
            <a:xfrm>
              <a:off x="5624792" y="2411817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Ensure IT resources are invested responsibly</a:t>
              </a: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4" name="Graphic 13" descr="Checkbox Checked with solid fill">
              <a:extLst>
                <a:ext uri="{FF2B5EF4-FFF2-40B4-BE49-F238E27FC236}">
                  <a16:creationId xmlns:a16="http://schemas.microsoft.com/office/drawing/2014/main" id="{BD213147-0DFB-D54A-7472-4DD294326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2139283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6E36B-5F9B-D015-3613-B40B01D4995B}"/>
              </a:ext>
            </a:extLst>
          </p:cNvPr>
          <p:cNvGrpSpPr/>
          <p:nvPr/>
        </p:nvGrpSpPr>
        <p:grpSpPr>
          <a:xfrm>
            <a:off x="4841305" y="3737076"/>
            <a:ext cx="6868212" cy="914400"/>
            <a:chOff x="4828862" y="2878435"/>
            <a:chExt cx="6868212" cy="9144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BA2AA1-A5FA-A9A7-9409-EA37439C3669}"/>
                </a:ext>
              </a:extLst>
            </p:cNvPr>
            <p:cNvSpPr txBox="1"/>
            <p:nvPr/>
          </p:nvSpPr>
          <p:spPr>
            <a:xfrm>
              <a:off x="5624792" y="3132501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Assess enterprise risks and mitigation strategies. </a:t>
              </a: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7" name="Graphic 16" descr="Checkbox Checked with solid fill">
              <a:extLst>
                <a:ext uri="{FF2B5EF4-FFF2-40B4-BE49-F238E27FC236}">
                  <a16:creationId xmlns:a16="http://schemas.microsoft.com/office/drawing/2014/main" id="{6929C594-3A74-0A09-38F7-D3006CF23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2878435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EF5520-FF2C-41FE-A277-30D2332FEBAC}"/>
              </a:ext>
            </a:extLst>
          </p:cNvPr>
          <p:cNvGrpSpPr/>
          <p:nvPr/>
        </p:nvGrpSpPr>
        <p:grpSpPr>
          <a:xfrm>
            <a:off x="4841305" y="4573380"/>
            <a:ext cx="6868212" cy="914400"/>
            <a:chOff x="4828862" y="3673669"/>
            <a:chExt cx="6868212" cy="9144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5FC883-7754-B196-A66E-77CA822EC8D0}"/>
                </a:ext>
              </a:extLst>
            </p:cNvPr>
            <p:cNvSpPr txBox="1"/>
            <p:nvPr/>
          </p:nvSpPr>
          <p:spPr>
            <a:xfrm>
              <a:off x="5624792" y="3807704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Ensure alignment between GOS strategic plans and the IT Governance framework.</a:t>
              </a:r>
            </a:p>
          </p:txBody>
        </p:sp>
        <p:pic>
          <p:nvPicPr>
            <p:cNvPr id="20" name="Graphic 19" descr="Checkbox Checked with solid fill">
              <a:extLst>
                <a:ext uri="{FF2B5EF4-FFF2-40B4-BE49-F238E27FC236}">
                  <a16:creationId xmlns:a16="http://schemas.microsoft.com/office/drawing/2014/main" id="{4D0621A0-36A4-6A9A-1E8A-4D5FD4589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3673669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9C0D200-39FB-4FC5-F1B2-1CAC63740C91}"/>
              </a:ext>
            </a:extLst>
          </p:cNvPr>
          <p:cNvGrpSpPr/>
          <p:nvPr/>
        </p:nvGrpSpPr>
        <p:grpSpPr>
          <a:xfrm>
            <a:off x="4841305" y="5409686"/>
            <a:ext cx="6868212" cy="914400"/>
            <a:chOff x="4828862" y="4513511"/>
            <a:chExt cx="6868212" cy="91440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86B189-194C-F5A9-14B5-DA57EABB96D7}"/>
                </a:ext>
              </a:extLst>
            </p:cNvPr>
            <p:cNvSpPr txBox="1"/>
            <p:nvPr/>
          </p:nvSpPr>
          <p:spPr>
            <a:xfrm>
              <a:off x="5624792" y="4647546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000000"/>
                  </a:solidFill>
                  <a:effectLst/>
                  <a:latin typeface="WordVisi_MSFontService"/>
                </a:rPr>
                <a:t>Provide final approval of requests that received endorsement from IMAC. 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pic>
          <p:nvPicPr>
            <p:cNvPr id="23" name="Graphic 22" descr="Checkbox Checked with solid fill">
              <a:extLst>
                <a:ext uri="{FF2B5EF4-FFF2-40B4-BE49-F238E27FC236}">
                  <a16:creationId xmlns:a16="http://schemas.microsoft.com/office/drawing/2014/main" id="{438FC4C4-7C72-62A1-7384-A7D625155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28862" y="4513511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75D231-D46B-99BF-51BF-5F14BB7DE36D}"/>
              </a:ext>
            </a:extLst>
          </p:cNvPr>
          <p:cNvGrpSpPr/>
          <p:nvPr/>
        </p:nvGrpSpPr>
        <p:grpSpPr>
          <a:xfrm>
            <a:off x="204264" y="1665953"/>
            <a:ext cx="4959891" cy="3526093"/>
            <a:chOff x="8033346" y="2496745"/>
            <a:chExt cx="4154542" cy="2787276"/>
          </a:xfrm>
        </p:grpSpPr>
        <p:pic>
          <p:nvPicPr>
            <p:cNvPr id="25" name="Picture 24" descr="Fault Lines in American Studies: Re-evaluating Academic ...">
              <a:extLst>
                <a:ext uri="{FF2B5EF4-FFF2-40B4-BE49-F238E27FC236}">
                  <a16:creationId xmlns:a16="http://schemas.microsoft.com/office/drawing/2014/main" id="{0F475EC3-70D2-D263-28CE-D1C3682CC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D7E4EA"/>
                </a:clrFrom>
                <a:clrTo>
                  <a:srgbClr val="D7E4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346" y="2496745"/>
              <a:ext cx="4154542" cy="278727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F61130-59E0-13CB-269C-43317B1CCC56}"/>
                </a:ext>
              </a:extLst>
            </p:cNvPr>
            <p:cNvSpPr txBox="1"/>
            <p:nvPr/>
          </p:nvSpPr>
          <p:spPr>
            <a:xfrm>
              <a:off x="9715585" y="362948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ITGC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27" name="Title 1">
            <a:extLst>
              <a:ext uri="{FF2B5EF4-FFF2-40B4-BE49-F238E27FC236}">
                <a16:creationId xmlns:a16="http://schemas.microsoft.com/office/drawing/2014/main" id="{247C7C62-1C03-FA4A-27B0-1B2FA652BE94}"/>
              </a:ext>
            </a:extLst>
          </p:cNvPr>
          <p:cNvSpPr txBox="1">
            <a:spLocks/>
          </p:cNvSpPr>
          <p:nvPr/>
        </p:nvSpPr>
        <p:spPr>
          <a:xfrm>
            <a:off x="885302" y="210825"/>
            <a:ext cx="11306698" cy="956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/>
              <a:t>Information Technology Governance Committee (ITGC)</a:t>
            </a:r>
          </a:p>
        </p:txBody>
      </p:sp>
    </p:spTree>
    <p:extLst>
      <p:ext uri="{BB962C8B-B14F-4D97-AF65-F5344CB8AC3E}">
        <p14:creationId xmlns:p14="http://schemas.microsoft.com/office/powerpoint/2010/main" val="340694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82DEF-9809-5D79-6320-F0B54441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A042FA7-6DC9-A256-94FF-901D6968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93" y="473156"/>
            <a:ext cx="2972043" cy="622427"/>
          </a:xfrm>
        </p:spPr>
        <p:txBody>
          <a:bodyPr>
            <a:normAutofit fontScale="90000"/>
          </a:bodyPr>
          <a:lstStyle/>
          <a:p>
            <a:r>
              <a:rPr lang="en-US"/>
              <a:t>Clients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83317-B73F-31A1-0AC2-7C583E62BDDF}"/>
              </a:ext>
            </a:extLst>
          </p:cNvPr>
          <p:cNvSpPr txBox="1"/>
          <p:nvPr/>
        </p:nvSpPr>
        <p:spPr>
          <a:xfrm>
            <a:off x="1014895" y="2148346"/>
            <a:ext cx="34840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/>
              <a:t>Ministry/TBC/ABC</a:t>
            </a:r>
            <a:endParaRPr lang="en-US" sz="3200"/>
          </a:p>
        </p:txBody>
      </p:sp>
      <p:pic>
        <p:nvPicPr>
          <p:cNvPr id="7" name="Picture 6" descr="Computer User Icon · Free image on Pixabay">
            <a:extLst>
              <a:ext uri="{FF2B5EF4-FFF2-40B4-BE49-F238E27FC236}">
                <a16:creationId xmlns:a16="http://schemas.microsoft.com/office/drawing/2014/main" id="{04423990-52A2-CF45-47F6-E75C7BC054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76" y="2644917"/>
            <a:ext cx="2401074" cy="240107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A892310-62C1-F452-7DFE-3D943C01E914}"/>
              </a:ext>
            </a:extLst>
          </p:cNvPr>
          <p:cNvGrpSpPr/>
          <p:nvPr/>
        </p:nvGrpSpPr>
        <p:grpSpPr>
          <a:xfrm>
            <a:off x="5040412" y="2013058"/>
            <a:ext cx="6868212" cy="992423"/>
            <a:chOff x="4906855" y="391950"/>
            <a:chExt cx="6868212" cy="99242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13AC0-DC5E-95B5-0832-312BDCEC20E1}"/>
                </a:ext>
              </a:extLst>
            </p:cNvPr>
            <p:cNvSpPr txBox="1"/>
            <p:nvPr/>
          </p:nvSpPr>
          <p:spPr>
            <a:xfrm>
              <a:off x="5702785" y="604471"/>
              <a:ext cx="6072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Adhere to the IT Governance framework and follow policies, procedures and processes. </a:t>
              </a:r>
            </a:p>
          </p:txBody>
        </p:sp>
        <p:pic>
          <p:nvPicPr>
            <p:cNvPr id="10" name="Graphic 9" descr="Checkbox Checked with solid fill">
              <a:extLst>
                <a:ext uri="{FF2B5EF4-FFF2-40B4-BE49-F238E27FC236}">
                  <a16:creationId xmlns:a16="http://schemas.microsoft.com/office/drawing/2014/main" id="{6FD92DFE-9DEE-BCC0-E4EF-B87E7855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06855" y="391950"/>
              <a:ext cx="914400" cy="99242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E8E63E-0506-A038-FB03-7F0B65AE8AF3}"/>
              </a:ext>
            </a:extLst>
          </p:cNvPr>
          <p:cNvGrpSpPr/>
          <p:nvPr/>
        </p:nvGrpSpPr>
        <p:grpSpPr>
          <a:xfrm>
            <a:off x="5040412" y="2887365"/>
            <a:ext cx="6868212" cy="914400"/>
            <a:chOff x="4828862" y="1505491"/>
            <a:chExt cx="6868212" cy="9144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DE1CCFB-D210-1860-4389-D663543010CF}"/>
                </a:ext>
              </a:extLst>
            </p:cNvPr>
            <p:cNvSpPr txBox="1"/>
            <p:nvPr/>
          </p:nvSpPr>
          <p:spPr>
            <a:xfrm>
              <a:off x="5624792" y="1785108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Keep the SPM apprised of potential and planned initiatives. </a:t>
              </a:r>
            </a:p>
          </p:txBody>
        </p:sp>
        <p:pic>
          <p:nvPicPr>
            <p:cNvPr id="13" name="Graphic 12" descr="Checkbox Checked with solid fill">
              <a:extLst>
                <a:ext uri="{FF2B5EF4-FFF2-40B4-BE49-F238E27FC236}">
                  <a16:creationId xmlns:a16="http://schemas.microsoft.com/office/drawing/2014/main" id="{205125F3-172E-EEF5-AAF3-B0C55BD5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1505491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6B2035-2398-B41B-45F3-A45236A96A67}"/>
              </a:ext>
            </a:extLst>
          </p:cNvPr>
          <p:cNvGrpSpPr/>
          <p:nvPr/>
        </p:nvGrpSpPr>
        <p:grpSpPr>
          <a:xfrm>
            <a:off x="5040412" y="3683649"/>
            <a:ext cx="6868212" cy="914400"/>
            <a:chOff x="4828862" y="2139283"/>
            <a:chExt cx="6868212" cy="9144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05760-829D-C4AB-68E0-0308792AAD46}"/>
                </a:ext>
              </a:extLst>
            </p:cNvPr>
            <p:cNvSpPr txBox="1"/>
            <p:nvPr/>
          </p:nvSpPr>
          <p:spPr>
            <a:xfrm>
              <a:off x="5624792" y="2411817"/>
              <a:ext cx="60722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Complete project reporting and benefits tracking. </a:t>
              </a:r>
            </a:p>
          </p:txBody>
        </p:sp>
        <p:pic>
          <p:nvPicPr>
            <p:cNvPr id="16" name="Graphic 15" descr="Checkbox Checked with solid fill">
              <a:extLst>
                <a:ext uri="{FF2B5EF4-FFF2-40B4-BE49-F238E27FC236}">
                  <a16:creationId xmlns:a16="http://schemas.microsoft.com/office/drawing/2014/main" id="{BF1645AD-8F0A-91C3-9D55-04FFDB20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28862" y="213928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A2CEC-8C31-45A6-FAF1-F1BA1CB8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9537F69-DB93-B110-75CD-A9449F012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05840"/>
            <a:ext cx="9031769" cy="2936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dirty="0"/>
              <a:t>Processes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85501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F7C95-C906-633E-1A72-3DF7571C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hevron 36">
            <a:extLst>
              <a:ext uri="{FF2B5EF4-FFF2-40B4-BE49-F238E27FC236}">
                <a16:creationId xmlns:a16="http://schemas.microsoft.com/office/drawing/2014/main" id="{A21A1FC7-9F2F-89B3-5690-ACBE84FDAF98}"/>
              </a:ext>
            </a:extLst>
          </p:cNvPr>
          <p:cNvSpPr/>
          <p:nvPr/>
        </p:nvSpPr>
        <p:spPr>
          <a:xfrm>
            <a:off x="3359346" y="3329887"/>
            <a:ext cx="320634" cy="30875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Computer User Icon · Free image on Pixabay">
            <a:extLst>
              <a:ext uri="{FF2B5EF4-FFF2-40B4-BE49-F238E27FC236}">
                <a16:creationId xmlns:a16="http://schemas.microsoft.com/office/drawing/2014/main" id="{1DFDD557-7833-7595-5308-28142CD203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58" y="2313965"/>
            <a:ext cx="1792001" cy="1792001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ABC73F57-A20F-1A13-7198-B83B1A9E4A20}"/>
              </a:ext>
            </a:extLst>
          </p:cNvPr>
          <p:cNvSpPr/>
          <p:nvPr/>
        </p:nvSpPr>
        <p:spPr>
          <a:xfrm>
            <a:off x="2383237" y="1227847"/>
            <a:ext cx="2272852" cy="1031350"/>
          </a:xfrm>
          <a:prstGeom prst="wedgeRectCallout">
            <a:avLst>
              <a:gd name="adj1" fmla="val 24443"/>
              <a:gd name="adj2" fmla="val 5925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We cannot meet client needs with existing business processes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579E2-042F-8F23-2410-D09D4BC9EFA2}"/>
              </a:ext>
            </a:extLst>
          </p:cNvPr>
          <p:cNvSpPr txBox="1"/>
          <p:nvPr/>
        </p:nvSpPr>
        <p:spPr>
          <a:xfrm>
            <a:off x="8193693" y="5618783"/>
            <a:ext cx="3612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i="1" dirty="0"/>
              <a:t>Houston, we have a problem.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831195B-14A6-D921-E792-45C499770DFA}"/>
              </a:ext>
            </a:extLst>
          </p:cNvPr>
          <p:cNvSpPr/>
          <p:nvPr/>
        </p:nvSpPr>
        <p:spPr>
          <a:xfrm>
            <a:off x="3909736" y="4264783"/>
            <a:ext cx="2346645" cy="1133101"/>
          </a:xfrm>
          <a:prstGeom prst="wedgeRectCallout">
            <a:avLst>
              <a:gd name="adj1" fmla="val -27689"/>
              <a:gd name="adj2" fmla="val -6093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We will not meet legislative changes with current business processes.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510CD8E-9141-16D4-5081-2B7E603A5FE2}"/>
              </a:ext>
            </a:extLst>
          </p:cNvPr>
          <p:cNvSpPr/>
          <p:nvPr/>
        </p:nvSpPr>
        <p:spPr>
          <a:xfrm>
            <a:off x="735290" y="3860684"/>
            <a:ext cx="3074072" cy="886484"/>
          </a:xfrm>
          <a:prstGeom prst="wedgeRectCallout">
            <a:avLst>
              <a:gd name="adj1" fmla="val 57107"/>
              <a:gd name="adj2" fmla="val -3391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Our current system is at risk. It is unsupported and vulnerable to security breaches. 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55A8D17-E107-7202-6E46-ED15E832E7B6}"/>
              </a:ext>
            </a:extLst>
          </p:cNvPr>
          <p:cNvSpPr/>
          <p:nvPr/>
        </p:nvSpPr>
        <p:spPr>
          <a:xfrm>
            <a:off x="832642" y="2430765"/>
            <a:ext cx="2346645" cy="1133101"/>
          </a:xfrm>
          <a:prstGeom prst="wedgeRectCallout">
            <a:avLst>
              <a:gd name="adj1" fmla="val 58320"/>
              <a:gd name="adj2" fmla="val 23704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We need industry- friendly applications to attract investment.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A6BD945-E812-E36F-D473-1EFB19E326DE}"/>
              </a:ext>
            </a:extLst>
          </p:cNvPr>
          <p:cNvGrpSpPr/>
          <p:nvPr/>
        </p:nvGrpSpPr>
        <p:grpSpPr>
          <a:xfrm>
            <a:off x="8936182" y="2598039"/>
            <a:ext cx="1399279" cy="1463695"/>
            <a:chOff x="8605982" y="2313965"/>
            <a:chExt cx="1399279" cy="14636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8F8208-B688-5DED-B6BC-50FD9E38850E}"/>
                </a:ext>
              </a:extLst>
            </p:cNvPr>
            <p:cNvSpPr txBox="1"/>
            <p:nvPr/>
          </p:nvSpPr>
          <p:spPr>
            <a:xfrm>
              <a:off x="8756746" y="3315995"/>
              <a:ext cx="1192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SPMs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83C2852-98EF-5072-5F65-1DAE5D66C5CE}"/>
                </a:ext>
              </a:extLst>
            </p:cNvPr>
            <p:cNvGrpSpPr/>
            <p:nvPr/>
          </p:nvGrpSpPr>
          <p:grpSpPr>
            <a:xfrm>
              <a:off x="8605982" y="2313965"/>
              <a:ext cx="1399279" cy="1130171"/>
              <a:chOff x="8605982" y="2313965"/>
              <a:chExt cx="1399279" cy="1130171"/>
            </a:xfrm>
          </p:grpSpPr>
          <p:pic>
            <p:nvPicPr>
              <p:cNvPr id="15" name="Picture 14" descr="Free vector graphic: Person, Stick, Man, Stick Figure ...">
                <a:extLst>
                  <a:ext uri="{FF2B5EF4-FFF2-40B4-BE49-F238E27FC236}">
                    <a16:creationId xmlns:a16="http://schemas.microsoft.com/office/drawing/2014/main" id="{49E5AEBD-9C08-435D-ED72-CAE3B6C1E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450652" y="2313965"/>
                <a:ext cx="554609" cy="1005840"/>
              </a:xfrm>
              <a:prstGeom prst="rect">
                <a:avLst/>
              </a:prstGeom>
            </p:spPr>
          </p:pic>
          <p:pic>
            <p:nvPicPr>
              <p:cNvPr id="16" name="Picture 15" descr="Stick Figure Vector Clipart image - Free stock photo ...">
                <a:extLst>
                  <a:ext uri="{FF2B5EF4-FFF2-40B4-BE49-F238E27FC236}">
                    <a16:creationId xmlns:a16="http://schemas.microsoft.com/office/drawing/2014/main" id="{BD4B2DD0-DBEC-7E2C-3429-4419FD580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3322" y="2313965"/>
                <a:ext cx="504598" cy="1005840"/>
              </a:xfrm>
              <a:prstGeom prst="rect">
                <a:avLst/>
              </a:prstGeom>
            </p:spPr>
          </p:pic>
          <p:pic>
            <p:nvPicPr>
              <p:cNvPr id="17" name="Picture 16" descr="Free vector graphic: Person, Stick, Man, Stick Figure ...">
                <a:extLst>
                  <a:ext uri="{FF2B5EF4-FFF2-40B4-BE49-F238E27FC236}">
                    <a16:creationId xmlns:a16="http://schemas.microsoft.com/office/drawing/2014/main" id="{94133A53-9AE8-A270-9F54-F2DC9A867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5982" y="2313965"/>
                <a:ext cx="554608" cy="1005840"/>
              </a:xfrm>
              <a:prstGeom prst="rect">
                <a:avLst/>
              </a:prstGeom>
            </p:spPr>
          </p:pic>
          <p:pic>
            <p:nvPicPr>
              <p:cNvPr id="18" name="Picture 17" descr="Stick Figure Vector Clipart image - Free stock photo ...">
                <a:extLst>
                  <a:ext uri="{FF2B5EF4-FFF2-40B4-BE49-F238E27FC236}">
                    <a16:creationId xmlns:a16="http://schemas.microsoft.com/office/drawing/2014/main" id="{40E8FFA9-647A-0BBA-722C-34B955C538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8851" y="2438296"/>
                <a:ext cx="504598" cy="1005840"/>
              </a:xfrm>
              <a:prstGeom prst="rect">
                <a:avLst/>
              </a:prstGeom>
            </p:spPr>
          </p:pic>
          <p:pic>
            <p:nvPicPr>
              <p:cNvPr id="19" name="Picture 18" descr="Free vector graphic: Person, Stick, Man, Stick Figure ...">
                <a:extLst>
                  <a:ext uri="{FF2B5EF4-FFF2-40B4-BE49-F238E27FC236}">
                    <a16:creationId xmlns:a16="http://schemas.microsoft.com/office/drawing/2014/main" id="{2CC90AEE-2DCF-86BE-BB2C-78707D66CA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260210" y="2416411"/>
                <a:ext cx="554609" cy="1005840"/>
              </a:xfrm>
              <a:prstGeom prst="rect">
                <a:avLst/>
              </a:prstGeom>
            </p:spPr>
          </p:pic>
        </p:grp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B7DE899-E1CA-644C-7AC3-151F6C506737}"/>
              </a:ext>
            </a:extLst>
          </p:cNvPr>
          <p:cNvSpPr/>
          <p:nvPr/>
        </p:nvSpPr>
        <p:spPr>
          <a:xfrm>
            <a:off x="5387066" y="2673579"/>
            <a:ext cx="2882350" cy="107277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B732A5-C210-6443-92DE-C6625FF28C58}"/>
              </a:ext>
            </a:extLst>
          </p:cNvPr>
          <p:cNvSpPr txBox="1"/>
          <p:nvPr/>
        </p:nvSpPr>
        <p:spPr>
          <a:xfrm>
            <a:off x="5462788" y="3025298"/>
            <a:ext cx="2730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Discuss with SPM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0B67DAD9-98D7-A221-889F-A237A24B47FE}"/>
              </a:ext>
            </a:extLst>
          </p:cNvPr>
          <p:cNvSpPr/>
          <p:nvPr/>
        </p:nvSpPr>
        <p:spPr>
          <a:xfrm>
            <a:off x="8756746" y="1372560"/>
            <a:ext cx="2709746" cy="488865"/>
          </a:xfrm>
          <a:prstGeom prst="wedgeRectCallout">
            <a:avLst>
              <a:gd name="adj1" fmla="val -16892"/>
              <a:gd name="adj2" fmla="val 7390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can help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23E0225-DE7D-ABDE-C104-04C0548E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17" y="421858"/>
            <a:ext cx="10837128" cy="683746"/>
          </a:xfrm>
        </p:spPr>
        <p:txBody>
          <a:bodyPr>
            <a:normAutofit fontScale="90000"/>
          </a:bodyPr>
          <a:lstStyle/>
          <a:p>
            <a:r>
              <a:rPr lang="en-US" dirty="0"/>
              <a:t>Start with a problem or opportunity</a:t>
            </a:r>
          </a:p>
        </p:txBody>
      </p:sp>
    </p:spTree>
    <p:extLst>
      <p:ext uri="{BB962C8B-B14F-4D97-AF65-F5344CB8AC3E}">
        <p14:creationId xmlns:p14="http://schemas.microsoft.com/office/powerpoint/2010/main" val="187775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20" grpId="0" animBg="1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FEE64-8AB1-9E3A-AC97-65FBAB62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DA6755ED-8720-27FC-028B-673521B0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43" y="161272"/>
            <a:ext cx="10837128" cy="683746"/>
          </a:xfrm>
        </p:spPr>
        <p:txBody>
          <a:bodyPr>
            <a:normAutofit fontScale="90000"/>
          </a:bodyPr>
          <a:lstStyle/>
          <a:p>
            <a:r>
              <a:rPr lang="en-US" dirty="0"/>
              <a:t>Business proposal process</a:t>
            </a:r>
          </a:p>
        </p:txBody>
      </p:sp>
      <p:sp>
        <p:nvSpPr>
          <p:cNvPr id="99" name="Chevron 36">
            <a:extLst>
              <a:ext uri="{FF2B5EF4-FFF2-40B4-BE49-F238E27FC236}">
                <a16:creationId xmlns:a16="http://schemas.microsoft.com/office/drawing/2014/main" id="{9FE1F607-8A13-CF05-4D49-CEFC7B8E9500}"/>
              </a:ext>
            </a:extLst>
          </p:cNvPr>
          <p:cNvSpPr/>
          <p:nvPr/>
        </p:nvSpPr>
        <p:spPr>
          <a:xfrm>
            <a:off x="2950272" y="3069301"/>
            <a:ext cx="320634" cy="308759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4513BB6-B3D5-51B1-0EF2-D726FFCA43C2}"/>
              </a:ext>
            </a:extLst>
          </p:cNvPr>
          <p:cNvGrpSpPr/>
          <p:nvPr/>
        </p:nvGrpSpPr>
        <p:grpSpPr>
          <a:xfrm>
            <a:off x="551166" y="2676655"/>
            <a:ext cx="1399279" cy="1533419"/>
            <a:chOff x="8605982" y="2313965"/>
            <a:chExt cx="1399279" cy="15334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AA5470E-6129-B23C-540E-FBE423E33824}"/>
                </a:ext>
              </a:extLst>
            </p:cNvPr>
            <p:cNvSpPr txBox="1"/>
            <p:nvPr/>
          </p:nvSpPr>
          <p:spPr>
            <a:xfrm>
              <a:off x="8755231" y="3478052"/>
              <a:ext cx="11925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PfMO</a:t>
              </a:r>
              <a:endParaRPr lang="en-US" sz="2400" b="1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F4FFBECF-BCF5-0BE0-A254-D5F81DA77B78}"/>
                </a:ext>
              </a:extLst>
            </p:cNvPr>
            <p:cNvGrpSpPr/>
            <p:nvPr/>
          </p:nvGrpSpPr>
          <p:grpSpPr>
            <a:xfrm>
              <a:off x="8605982" y="2313965"/>
              <a:ext cx="1399279" cy="1130171"/>
              <a:chOff x="8605982" y="2313965"/>
              <a:chExt cx="1399279" cy="1130171"/>
            </a:xfrm>
          </p:grpSpPr>
          <p:pic>
            <p:nvPicPr>
              <p:cNvPr id="103" name="Picture 102" descr="Free vector graphic: Person, Stick, Man, Stick Figure ...">
                <a:extLst>
                  <a:ext uri="{FF2B5EF4-FFF2-40B4-BE49-F238E27FC236}">
                    <a16:creationId xmlns:a16="http://schemas.microsoft.com/office/drawing/2014/main" id="{94983D38-7029-3BAD-BEC1-1F81AC8D8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450652" y="2313965"/>
                <a:ext cx="554609" cy="1005840"/>
              </a:xfrm>
              <a:prstGeom prst="rect">
                <a:avLst/>
              </a:prstGeom>
            </p:spPr>
          </p:pic>
          <p:pic>
            <p:nvPicPr>
              <p:cNvPr id="104" name="Picture 103" descr="Stick Figure Vector Clipart image - Free stock photo ...">
                <a:extLst>
                  <a:ext uri="{FF2B5EF4-FFF2-40B4-BE49-F238E27FC236}">
                    <a16:creationId xmlns:a16="http://schemas.microsoft.com/office/drawing/2014/main" id="{02A8BACA-72FD-F271-7FBB-58506B7AF0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53322" y="2313965"/>
                <a:ext cx="504598" cy="1005840"/>
              </a:xfrm>
              <a:prstGeom prst="rect">
                <a:avLst/>
              </a:prstGeom>
            </p:spPr>
          </p:pic>
          <p:pic>
            <p:nvPicPr>
              <p:cNvPr id="105" name="Picture 104" descr="Free vector graphic: Person, Stick, Man, Stick Figure ...">
                <a:extLst>
                  <a:ext uri="{FF2B5EF4-FFF2-40B4-BE49-F238E27FC236}">
                    <a16:creationId xmlns:a16="http://schemas.microsoft.com/office/drawing/2014/main" id="{74C1D2AB-DA42-3B52-CF4E-56941C517D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5982" y="2313965"/>
                <a:ext cx="554608" cy="1005840"/>
              </a:xfrm>
              <a:prstGeom prst="rect">
                <a:avLst/>
              </a:prstGeom>
            </p:spPr>
          </p:pic>
          <p:pic>
            <p:nvPicPr>
              <p:cNvPr id="106" name="Picture 105" descr="Stick Figure Vector Clipart image - Free stock photo ...">
                <a:extLst>
                  <a:ext uri="{FF2B5EF4-FFF2-40B4-BE49-F238E27FC236}">
                    <a16:creationId xmlns:a16="http://schemas.microsoft.com/office/drawing/2014/main" id="{3098F7DD-468D-F467-D9B9-86E466D187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68851" y="2438296"/>
                <a:ext cx="504598" cy="1005840"/>
              </a:xfrm>
              <a:prstGeom prst="rect">
                <a:avLst/>
              </a:prstGeom>
            </p:spPr>
          </p:pic>
          <p:pic>
            <p:nvPicPr>
              <p:cNvPr id="107" name="Picture 106" descr="Free vector graphic: Person, Stick, Man, Stick Figure ...">
                <a:extLst>
                  <a:ext uri="{FF2B5EF4-FFF2-40B4-BE49-F238E27FC236}">
                    <a16:creationId xmlns:a16="http://schemas.microsoft.com/office/drawing/2014/main" id="{0A6D548C-8280-D3B3-8A64-F98C74518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260210" y="2416411"/>
                <a:ext cx="554609" cy="1005840"/>
              </a:xfrm>
              <a:prstGeom prst="rect">
                <a:avLst/>
              </a:prstGeom>
            </p:spPr>
          </p:pic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768EA15C-FE1C-2390-B502-D5111CD30DB7}"/>
              </a:ext>
            </a:extLst>
          </p:cNvPr>
          <p:cNvSpPr txBox="1"/>
          <p:nvPr/>
        </p:nvSpPr>
        <p:spPr>
          <a:xfrm>
            <a:off x="584628" y="2035723"/>
            <a:ext cx="1332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Client</a:t>
            </a:r>
            <a:endParaRPr lang="en-US" sz="2400" b="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7A5B1DC-CA35-AEDA-9E9E-66A23A0999C8}"/>
              </a:ext>
            </a:extLst>
          </p:cNvPr>
          <p:cNvGrpSpPr/>
          <p:nvPr/>
        </p:nvGrpSpPr>
        <p:grpSpPr>
          <a:xfrm>
            <a:off x="2307620" y="933729"/>
            <a:ext cx="2854207" cy="870225"/>
            <a:chOff x="2213380" y="1306943"/>
            <a:chExt cx="2854207" cy="870225"/>
          </a:xfrm>
        </p:grpSpPr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981D08A9-47DE-8D65-F9B9-8BE58012908E}"/>
                </a:ext>
              </a:extLst>
            </p:cNvPr>
            <p:cNvSpPr/>
            <p:nvPr/>
          </p:nvSpPr>
          <p:spPr>
            <a:xfrm>
              <a:off x="2918747" y="1306943"/>
              <a:ext cx="2148840" cy="870225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Client drafts proposal in Word template.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21D62DD-B653-5335-37A3-7EB9E3D8F0A6}"/>
                </a:ext>
              </a:extLst>
            </p:cNvPr>
            <p:cNvGrpSpPr/>
            <p:nvPr/>
          </p:nvGrpSpPr>
          <p:grpSpPr>
            <a:xfrm>
              <a:off x="2213380" y="1418889"/>
              <a:ext cx="640080" cy="646331"/>
              <a:chOff x="5302154" y="1141883"/>
              <a:chExt cx="640080" cy="646331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81796D69-4C72-F624-0797-59FC33C4CBB1}"/>
                  </a:ext>
                </a:extLst>
              </p:cNvPr>
              <p:cNvSpPr/>
              <p:nvPr/>
            </p:nvSpPr>
            <p:spPr>
              <a:xfrm>
                <a:off x="5302154" y="1148134"/>
                <a:ext cx="640080" cy="64008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7FBB808-90DF-ADDE-119D-728144901621}"/>
                  </a:ext>
                </a:extLst>
              </p:cNvPr>
              <p:cNvSpPr txBox="1"/>
              <p:nvPr/>
            </p:nvSpPr>
            <p:spPr>
              <a:xfrm>
                <a:off x="5392586" y="1141883"/>
                <a:ext cx="45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1</a:t>
                </a:r>
              </a:p>
            </p:txBody>
          </p: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8324F49-5CED-8D73-1F81-6EA61FDE7EAD}"/>
              </a:ext>
            </a:extLst>
          </p:cNvPr>
          <p:cNvGrpSpPr/>
          <p:nvPr/>
        </p:nvGrpSpPr>
        <p:grpSpPr>
          <a:xfrm>
            <a:off x="6945628" y="933729"/>
            <a:ext cx="2876343" cy="870225"/>
            <a:chOff x="5698095" y="1228748"/>
            <a:chExt cx="2876343" cy="870225"/>
          </a:xfrm>
        </p:grpSpPr>
        <p:sp>
          <p:nvSpPr>
            <p:cNvPr id="115" name="Freeform 43">
              <a:extLst>
                <a:ext uri="{FF2B5EF4-FFF2-40B4-BE49-F238E27FC236}">
                  <a16:creationId xmlns:a16="http://schemas.microsoft.com/office/drawing/2014/main" id="{FE9BB1E4-653D-A8C8-22DF-A3014F9A4765}"/>
                </a:ext>
              </a:extLst>
            </p:cNvPr>
            <p:cNvSpPr/>
            <p:nvPr/>
          </p:nvSpPr>
          <p:spPr>
            <a:xfrm>
              <a:off x="6425598" y="1228748"/>
              <a:ext cx="2148840" cy="870225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SPM assists ministry with refining the proposal </a:t>
              </a: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E2D8CB0B-93BF-5090-8C6A-89E67C28F5AE}"/>
                </a:ext>
              </a:extLst>
            </p:cNvPr>
            <p:cNvGrpSpPr/>
            <p:nvPr/>
          </p:nvGrpSpPr>
          <p:grpSpPr>
            <a:xfrm>
              <a:off x="5698095" y="1340695"/>
              <a:ext cx="640080" cy="646331"/>
              <a:chOff x="8729755" y="891668"/>
              <a:chExt cx="640080" cy="646331"/>
            </a:xfrm>
            <a:noFill/>
          </p:grpSpPr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93B2425-C57F-1B79-D9CB-1BB60EB6B361}"/>
                  </a:ext>
                </a:extLst>
              </p:cNvPr>
              <p:cNvSpPr/>
              <p:nvPr/>
            </p:nvSpPr>
            <p:spPr>
              <a:xfrm>
                <a:off x="8729755" y="894793"/>
                <a:ext cx="640080" cy="6400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89064B8-F809-08A1-F47F-866FBD31E82E}"/>
                  </a:ext>
                </a:extLst>
              </p:cNvPr>
              <p:cNvSpPr txBox="1"/>
              <p:nvPr/>
            </p:nvSpPr>
            <p:spPr>
              <a:xfrm>
                <a:off x="8820187" y="891668"/>
                <a:ext cx="45921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2</a:t>
                </a:r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13CF8E4-F7A3-3A9E-0404-3984C9EF24BF}"/>
              </a:ext>
            </a:extLst>
          </p:cNvPr>
          <p:cNvGrpSpPr/>
          <p:nvPr/>
        </p:nvGrpSpPr>
        <p:grpSpPr>
          <a:xfrm>
            <a:off x="579292" y="726596"/>
            <a:ext cx="1434087" cy="1373773"/>
            <a:chOff x="988040" y="1082647"/>
            <a:chExt cx="1434087" cy="1373773"/>
          </a:xfrm>
        </p:grpSpPr>
        <p:pic>
          <p:nvPicPr>
            <p:cNvPr id="120" name="Picture 119" descr="Computer User Icon · Free image on Pixabay">
              <a:extLst>
                <a:ext uri="{FF2B5EF4-FFF2-40B4-BE49-F238E27FC236}">
                  <a16:creationId xmlns:a16="http://schemas.microsoft.com/office/drawing/2014/main" id="{E641CE12-17F0-4A93-0B7C-2FB28C955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040" y="1083733"/>
              <a:ext cx="1434087" cy="1371600"/>
            </a:xfrm>
            <a:prstGeom prst="rect">
              <a:avLst/>
            </a:prstGeom>
          </p:spPr>
        </p:pic>
        <p:sp>
          <p:nvSpPr>
            <p:cNvPr id="121" name="Flowchart: Connector 120">
              <a:extLst>
                <a:ext uri="{FF2B5EF4-FFF2-40B4-BE49-F238E27FC236}">
                  <a16:creationId xmlns:a16="http://schemas.microsoft.com/office/drawing/2014/main" id="{BF3AAEE4-8C28-C60E-D2D2-6C45F0014D70}"/>
                </a:ext>
              </a:extLst>
            </p:cNvPr>
            <p:cNvSpPr/>
            <p:nvPr/>
          </p:nvSpPr>
          <p:spPr>
            <a:xfrm>
              <a:off x="1019283" y="1082647"/>
              <a:ext cx="1371600" cy="1373773"/>
            </a:xfrm>
            <a:prstGeom prst="flowChartConnector">
              <a:avLst/>
            </a:prstGeom>
            <a:solidFill>
              <a:schemeClr val="accent3">
                <a:lumMod val="60000"/>
                <a:lumOff val="40000"/>
                <a:alpha val="52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C2EE6E5D-D188-30B3-131A-585D34166D15}"/>
              </a:ext>
            </a:extLst>
          </p:cNvPr>
          <p:cNvSpPr/>
          <p:nvPr/>
        </p:nvSpPr>
        <p:spPr>
          <a:xfrm>
            <a:off x="473565" y="2390310"/>
            <a:ext cx="1554480" cy="1554480"/>
          </a:xfrm>
          <a:prstGeom prst="flowChartConnector">
            <a:avLst/>
          </a:prstGeom>
          <a:solidFill>
            <a:schemeClr val="accent6">
              <a:lumMod val="60000"/>
              <a:lumOff val="40000"/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DB8FCBB-8621-F929-6E60-08B6D333E1AB}"/>
              </a:ext>
            </a:extLst>
          </p:cNvPr>
          <p:cNvGrpSpPr/>
          <p:nvPr/>
        </p:nvGrpSpPr>
        <p:grpSpPr>
          <a:xfrm>
            <a:off x="8390149" y="2273211"/>
            <a:ext cx="2863643" cy="870225"/>
            <a:chOff x="8863444" y="1228748"/>
            <a:chExt cx="2863643" cy="870225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CC08960-C1B3-9B27-4FB3-D8436F203FA8}"/>
                </a:ext>
              </a:extLst>
            </p:cNvPr>
            <p:cNvGrpSpPr/>
            <p:nvPr/>
          </p:nvGrpSpPr>
          <p:grpSpPr>
            <a:xfrm>
              <a:off x="8863444" y="1340695"/>
              <a:ext cx="640080" cy="646331"/>
              <a:chOff x="5302154" y="1141883"/>
              <a:chExt cx="640080" cy="646331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FBAAB658-5A12-492E-CA2D-6A11A018A46B}"/>
                  </a:ext>
                </a:extLst>
              </p:cNvPr>
              <p:cNvSpPr/>
              <p:nvPr/>
            </p:nvSpPr>
            <p:spPr>
              <a:xfrm>
                <a:off x="5302154" y="1148134"/>
                <a:ext cx="640080" cy="64008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27EBADAB-F2D3-96C6-C273-E019C2A1AB57}"/>
                  </a:ext>
                </a:extLst>
              </p:cNvPr>
              <p:cNvSpPr txBox="1"/>
              <p:nvPr/>
            </p:nvSpPr>
            <p:spPr>
              <a:xfrm>
                <a:off x="5392586" y="1141883"/>
                <a:ext cx="4592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</p:grpSp>
        <p:sp>
          <p:nvSpPr>
            <p:cNvPr id="125" name="Freeform 42">
              <a:extLst>
                <a:ext uri="{FF2B5EF4-FFF2-40B4-BE49-F238E27FC236}">
                  <a16:creationId xmlns:a16="http://schemas.microsoft.com/office/drawing/2014/main" id="{5BF6CFB6-BCED-4680-77FF-5F6888484FB0}"/>
                </a:ext>
              </a:extLst>
            </p:cNvPr>
            <p:cNvSpPr/>
            <p:nvPr/>
          </p:nvSpPr>
          <p:spPr>
            <a:xfrm>
              <a:off x="9578247" y="1228748"/>
              <a:ext cx="2148840" cy="870225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Client submits and approves proposal in Service Now. 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B38D03-C6C9-2534-1682-181E934767F1}"/>
              </a:ext>
            </a:extLst>
          </p:cNvPr>
          <p:cNvGrpSpPr/>
          <p:nvPr/>
        </p:nvGrpSpPr>
        <p:grpSpPr>
          <a:xfrm>
            <a:off x="244965" y="4189272"/>
            <a:ext cx="2011680" cy="2011680"/>
            <a:chOff x="2125282" y="3950968"/>
            <a:chExt cx="2011680" cy="2011680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D788ED4-EADC-9102-8888-0CE2F9C7EAFD}"/>
                </a:ext>
              </a:extLst>
            </p:cNvPr>
            <p:cNvGrpSpPr/>
            <p:nvPr/>
          </p:nvGrpSpPr>
          <p:grpSpPr>
            <a:xfrm>
              <a:off x="2242731" y="4221982"/>
              <a:ext cx="1833969" cy="1519537"/>
              <a:chOff x="1556332" y="1870676"/>
              <a:chExt cx="4447595" cy="3082755"/>
            </a:xfrm>
          </p:grpSpPr>
          <p:pic>
            <p:nvPicPr>
              <p:cNvPr id="131" name="Picture 130" descr="Man Clip Art | Free Stock Photo | Illustration of a ...">
                <a:extLst>
                  <a:ext uri="{FF2B5EF4-FFF2-40B4-BE49-F238E27FC236}">
                    <a16:creationId xmlns:a16="http://schemas.microsoft.com/office/drawing/2014/main" id="{A147B64B-58F1-C239-412E-7724EDBFF1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332" y="2127298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132" name="Picture 131" descr="Man Clip Art | Free Stock Photo | Illustration of a ...">
                <a:extLst>
                  <a:ext uri="{FF2B5EF4-FFF2-40B4-BE49-F238E27FC236}">
                    <a16:creationId xmlns:a16="http://schemas.microsoft.com/office/drawing/2014/main" id="{94B48B84-944E-C508-497D-EF3AFA283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3062327" y="1870676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133" name="Picture 132" descr="Man Clip Art | Free Stock Photo | Illustration of a ...">
                <a:extLst>
                  <a:ext uri="{FF2B5EF4-FFF2-40B4-BE49-F238E27FC236}">
                    <a16:creationId xmlns:a16="http://schemas.microsoft.com/office/drawing/2014/main" id="{B535D991-2047-AE06-C08C-F00A71A1A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08545" y="2037137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134" name="Picture 133" descr="Man Clip Art | Free Stock Photo | Illustration of a ...">
                <a:extLst>
                  <a:ext uri="{FF2B5EF4-FFF2-40B4-BE49-F238E27FC236}">
                    <a16:creationId xmlns:a16="http://schemas.microsoft.com/office/drawing/2014/main" id="{C69236C8-7F1D-3C7F-BEB2-3E74A1ED89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71509" y="2497289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135" name="Picture 134" descr="Man Clip Art | Free Stock Photo | Illustration of a ...">
                <a:extLst>
                  <a:ext uri="{FF2B5EF4-FFF2-40B4-BE49-F238E27FC236}">
                    <a16:creationId xmlns:a16="http://schemas.microsoft.com/office/drawing/2014/main" id="{3DB9A73A-9321-6A1D-2554-DEBB25C09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04414" y="3341314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136" name="Picture 135" descr="Man Clip Art | Free Stock Photo | Illustration of a ...">
                <a:extLst>
                  <a:ext uri="{FF2B5EF4-FFF2-40B4-BE49-F238E27FC236}">
                    <a16:creationId xmlns:a16="http://schemas.microsoft.com/office/drawing/2014/main" id="{71086A12-FC33-DBA3-BD25-664641A8B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91810" y="3022460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137" name="Picture 136" descr="Hooray Joy Happy · Free vector graphic on Pixabay">
                <a:extLst>
                  <a:ext uri="{FF2B5EF4-FFF2-40B4-BE49-F238E27FC236}">
                    <a16:creationId xmlns:a16="http://schemas.microsoft.com/office/drawing/2014/main" id="{6A07967E-E951-DC67-BCDC-327F2F4284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634609" y="2839156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138" name="Picture 137" descr="Man Clip Art | Free Stock Photo | Illustration of a ...">
                <a:extLst>
                  <a:ext uri="{FF2B5EF4-FFF2-40B4-BE49-F238E27FC236}">
                    <a16:creationId xmlns:a16="http://schemas.microsoft.com/office/drawing/2014/main" id="{EFFDD0C7-4996-087D-1E1E-D27BD5FA2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85154" y="2936576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DF1DBA2A-7966-DCB2-4CEB-F441A83C63E2}"/>
                </a:ext>
              </a:extLst>
            </p:cNvPr>
            <p:cNvSpPr/>
            <p:nvPr/>
          </p:nvSpPr>
          <p:spPr>
            <a:xfrm>
              <a:off x="2125282" y="3950968"/>
              <a:ext cx="2011680" cy="20116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9F740E8-0FB6-C9D8-B396-BE73E5C7C69D}"/>
              </a:ext>
            </a:extLst>
          </p:cNvPr>
          <p:cNvGrpSpPr/>
          <p:nvPr/>
        </p:nvGrpSpPr>
        <p:grpSpPr>
          <a:xfrm>
            <a:off x="3271009" y="2125472"/>
            <a:ext cx="3677681" cy="1165702"/>
            <a:chOff x="3616583" y="2551158"/>
            <a:chExt cx="3677681" cy="1165702"/>
          </a:xfrm>
        </p:grpSpPr>
        <p:sp>
          <p:nvSpPr>
            <p:cNvPr id="140" name="Freeform 43">
              <a:extLst>
                <a:ext uri="{FF2B5EF4-FFF2-40B4-BE49-F238E27FC236}">
                  <a16:creationId xmlns:a16="http://schemas.microsoft.com/office/drawing/2014/main" id="{2B60F47C-E2A6-D53C-F8AF-9EB31038F4CC}"/>
                </a:ext>
              </a:extLst>
            </p:cNvPr>
            <p:cNvSpPr/>
            <p:nvPr/>
          </p:nvSpPr>
          <p:spPr>
            <a:xfrm>
              <a:off x="4350502" y="2551158"/>
              <a:ext cx="2943762" cy="1165702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SPM creates project in Project Online and sends to Innovation Table for assessment/ evaluation.</a:t>
              </a:r>
            </a:p>
          </p:txBody>
        </p: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B581BB25-3045-BD16-3358-E073B90B0AAB}"/>
                </a:ext>
              </a:extLst>
            </p:cNvPr>
            <p:cNvGrpSpPr/>
            <p:nvPr/>
          </p:nvGrpSpPr>
          <p:grpSpPr>
            <a:xfrm>
              <a:off x="3616583" y="2810844"/>
              <a:ext cx="640080" cy="646331"/>
              <a:chOff x="8729755" y="891668"/>
              <a:chExt cx="640080" cy="646331"/>
            </a:xfrm>
            <a:noFill/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D1210D0E-3DC5-E897-6014-34A06364882D}"/>
                  </a:ext>
                </a:extLst>
              </p:cNvPr>
              <p:cNvSpPr/>
              <p:nvPr/>
            </p:nvSpPr>
            <p:spPr>
              <a:xfrm>
                <a:off x="8729755" y="894793"/>
                <a:ext cx="640080" cy="6400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E203AA65-321A-3134-567A-0BC35A8E6E68}"/>
                  </a:ext>
                </a:extLst>
              </p:cNvPr>
              <p:cNvSpPr txBox="1"/>
              <p:nvPr/>
            </p:nvSpPr>
            <p:spPr>
              <a:xfrm>
                <a:off x="8820187" y="891668"/>
                <a:ext cx="45921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4</a:t>
                </a:r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47E705A-C2AF-1E9B-E85E-340FA456F256}"/>
              </a:ext>
            </a:extLst>
          </p:cNvPr>
          <p:cNvGrpSpPr/>
          <p:nvPr/>
        </p:nvGrpSpPr>
        <p:grpSpPr>
          <a:xfrm>
            <a:off x="6270589" y="5183305"/>
            <a:ext cx="2879351" cy="983415"/>
            <a:chOff x="9052205" y="5122606"/>
            <a:chExt cx="2879351" cy="983415"/>
          </a:xfrm>
        </p:grpSpPr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4FDE24FA-2DCC-BA67-9340-7B2D749C6D5D}"/>
                </a:ext>
              </a:extLst>
            </p:cNvPr>
            <p:cNvSpPr/>
            <p:nvPr/>
          </p:nvSpPr>
          <p:spPr>
            <a:xfrm>
              <a:off x="9782716" y="5122606"/>
              <a:ext cx="2148840" cy="983415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>
                  <a:solidFill>
                    <a:schemeClr val="tx1"/>
                  </a:solidFill>
                </a:rPr>
                <a:t>Client </a:t>
              </a:r>
              <a:r>
                <a:rPr lang="en-US" sz="1600">
                  <a:solidFill>
                    <a:schemeClr val="tx1"/>
                  </a:solidFill>
                </a:rPr>
                <a:t>attends meeting and responds </a:t>
              </a:r>
              <a:r>
                <a:rPr lang="en-US" sz="1600" kern="1200">
                  <a:solidFill>
                    <a:schemeClr val="tx1"/>
                  </a:solidFill>
                </a:rPr>
                <a:t>to </a:t>
              </a:r>
              <a:r>
                <a:rPr lang="en-US" sz="1600" kern="1200" err="1">
                  <a:solidFill>
                    <a:schemeClr val="tx1"/>
                  </a:solidFill>
                </a:rPr>
                <a:t>to</a:t>
              </a:r>
              <a:r>
                <a:rPr lang="en-US" sz="1600" kern="1200">
                  <a:solidFill>
                    <a:schemeClr val="tx1"/>
                  </a:solidFill>
                </a:rPr>
                <a:t> Innovation Table’s feedback</a:t>
              </a:r>
              <a:r>
                <a:rPr lang="en-US" sz="1600">
                  <a:solidFill>
                    <a:schemeClr val="tx1"/>
                  </a:solidFill>
                </a:rPr>
                <a:t> </a:t>
              </a:r>
              <a:endParaRPr lang="en-US" sz="1600" kern="1200">
                <a:solidFill>
                  <a:schemeClr val="tx1"/>
                </a:solidFill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20B1A7D-17F6-AF58-5F0E-061419799425}"/>
                </a:ext>
              </a:extLst>
            </p:cNvPr>
            <p:cNvGrpSpPr/>
            <p:nvPr/>
          </p:nvGrpSpPr>
          <p:grpSpPr>
            <a:xfrm>
              <a:off x="9052205" y="5258000"/>
              <a:ext cx="640080" cy="646331"/>
              <a:chOff x="8729755" y="891668"/>
              <a:chExt cx="640080" cy="646331"/>
            </a:xfrm>
            <a:noFill/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A835FD3B-4EDB-3B6B-FA27-5135F7760B7C}"/>
                  </a:ext>
                </a:extLst>
              </p:cNvPr>
              <p:cNvSpPr/>
              <p:nvPr/>
            </p:nvSpPr>
            <p:spPr>
              <a:xfrm>
                <a:off x="8729755" y="894793"/>
                <a:ext cx="640080" cy="64008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86C4874D-14F0-D4E1-D0EA-D92B9A926DC4}"/>
                  </a:ext>
                </a:extLst>
              </p:cNvPr>
              <p:cNvSpPr txBox="1"/>
              <p:nvPr/>
            </p:nvSpPr>
            <p:spPr>
              <a:xfrm>
                <a:off x="8820187" y="891668"/>
                <a:ext cx="45921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</a:t>
                </a:r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743C92F-1F2E-CEB0-D09D-6D1129D70B24}"/>
              </a:ext>
            </a:extLst>
          </p:cNvPr>
          <p:cNvGrpSpPr/>
          <p:nvPr/>
        </p:nvGrpSpPr>
        <p:grpSpPr>
          <a:xfrm>
            <a:off x="8227268" y="3780379"/>
            <a:ext cx="2869901" cy="1165702"/>
            <a:chOff x="4656266" y="5515848"/>
            <a:chExt cx="2869901" cy="116570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12BB2F0-B2A4-400A-9D5B-09656FB96BBC}"/>
                </a:ext>
              </a:extLst>
            </p:cNvPr>
            <p:cNvGrpSpPr/>
            <p:nvPr/>
          </p:nvGrpSpPr>
          <p:grpSpPr>
            <a:xfrm>
              <a:off x="4656266" y="5775534"/>
              <a:ext cx="640080" cy="646331"/>
              <a:chOff x="8729755" y="891668"/>
              <a:chExt cx="640080" cy="646331"/>
            </a:xfrm>
            <a:noFill/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AE608FF5-16F1-61B1-A15D-389810587B67}"/>
                  </a:ext>
                </a:extLst>
              </p:cNvPr>
              <p:cNvSpPr/>
              <p:nvPr/>
            </p:nvSpPr>
            <p:spPr>
              <a:xfrm>
                <a:off x="8729755" y="894793"/>
                <a:ext cx="640080" cy="6400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1BBEF3FC-0B8F-28D0-79E4-AE97505080F9}"/>
                  </a:ext>
                </a:extLst>
              </p:cNvPr>
              <p:cNvSpPr txBox="1"/>
              <p:nvPr/>
            </p:nvSpPr>
            <p:spPr>
              <a:xfrm>
                <a:off x="8820187" y="891668"/>
                <a:ext cx="45921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8</a:t>
                </a:r>
              </a:p>
            </p:txBody>
          </p:sp>
        </p:grpSp>
        <p:sp>
          <p:nvSpPr>
            <p:cNvPr id="151" name="Freeform 43">
              <a:extLst>
                <a:ext uri="{FF2B5EF4-FFF2-40B4-BE49-F238E27FC236}">
                  <a16:creationId xmlns:a16="http://schemas.microsoft.com/office/drawing/2014/main" id="{2178E079-BC2D-E538-52D7-6EAB39FCFE03}"/>
                </a:ext>
              </a:extLst>
            </p:cNvPr>
            <p:cNvSpPr/>
            <p:nvPr/>
          </p:nvSpPr>
          <p:spPr>
            <a:xfrm>
              <a:off x="5377327" y="5515848"/>
              <a:ext cx="2148840" cy="1165702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>
                  <a:solidFill>
                    <a:schemeClr val="tx1"/>
                  </a:solidFill>
                </a:rPr>
                <a:t>Innovation Table endorses project to move to business case stage or requests changes to proposal. 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1F94EEBE-8454-03DB-B3CA-B50B49C7568C}"/>
              </a:ext>
            </a:extLst>
          </p:cNvPr>
          <p:cNvGrpSpPr/>
          <p:nvPr/>
        </p:nvGrpSpPr>
        <p:grpSpPr>
          <a:xfrm>
            <a:off x="3541107" y="3978737"/>
            <a:ext cx="2861502" cy="957233"/>
            <a:chOff x="2699981" y="4187085"/>
            <a:chExt cx="2861502" cy="957233"/>
          </a:xfrm>
        </p:grpSpPr>
        <p:sp>
          <p:nvSpPr>
            <p:cNvPr id="155" name="Freeform 43">
              <a:extLst>
                <a:ext uri="{FF2B5EF4-FFF2-40B4-BE49-F238E27FC236}">
                  <a16:creationId xmlns:a16="http://schemas.microsoft.com/office/drawing/2014/main" id="{05BB23FB-2BB7-C232-5691-ECFAF8D6334F}"/>
                </a:ext>
              </a:extLst>
            </p:cNvPr>
            <p:cNvSpPr/>
            <p:nvPr/>
          </p:nvSpPr>
          <p:spPr>
            <a:xfrm>
              <a:off x="3412643" y="4187085"/>
              <a:ext cx="2148840" cy="957233"/>
            </a:xfrm>
            <a:custGeom>
              <a:avLst/>
              <a:gdLst>
                <a:gd name="connsiteX0" fmla="*/ 0 w 1422950"/>
                <a:gd name="connsiteY0" fmla="*/ 63580 h 381474"/>
                <a:gd name="connsiteX1" fmla="*/ 63580 w 1422950"/>
                <a:gd name="connsiteY1" fmla="*/ 0 h 381474"/>
                <a:gd name="connsiteX2" fmla="*/ 1359370 w 1422950"/>
                <a:gd name="connsiteY2" fmla="*/ 0 h 381474"/>
                <a:gd name="connsiteX3" fmla="*/ 1422950 w 1422950"/>
                <a:gd name="connsiteY3" fmla="*/ 63580 h 381474"/>
                <a:gd name="connsiteX4" fmla="*/ 1422950 w 1422950"/>
                <a:gd name="connsiteY4" fmla="*/ 317894 h 381474"/>
                <a:gd name="connsiteX5" fmla="*/ 1359370 w 1422950"/>
                <a:gd name="connsiteY5" fmla="*/ 381474 h 381474"/>
                <a:gd name="connsiteX6" fmla="*/ 63580 w 1422950"/>
                <a:gd name="connsiteY6" fmla="*/ 381474 h 381474"/>
                <a:gd name="connsiteX7" fmla="*/ 0 w 1422950"/>
                <a:gd name="connsiteY7" fmla="*/ 317894 h 381474"/>
                <a:gd name="connsiteX8" fmla="*/ 0 w 1422950"/>
                <a:gd name="connsiteY8" fmla="*/ 63580 h 38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2950" h="381474">
                  <a:moveTo>
                    <a:pt x="0" y="63580"/>
                  </a:moveTo>
                  <a:cubicBezTo>
                    <a:pt x="0" y="28466"/>
                    <a:pt x="28466" y="0"/>
                    <a:pt x="63580" y="0"/>
                  </a:cubicBezTo>
                  <a:lnTo>
                    <a:pt x="1359370" y="0"/>
                  </a:lnTo>
                  <a:cubicBezTo>
                    <a:pt x="1394484" y="0"/>
                    <a:pt x="1422950" y="28466"/>
                    <a:pt x="1422950" y="63580"/>
                  </a:cubicBezTo>
                  <a:lnTo>
                    <a:pt x="1422950" y="317894"/>
                  </a:lnTo>
                  <a:cubicBezTo>
                    <a:pt x="1422950" y="353008"/>
                    <a:pt x="1394484" y="381474"/>
                    <a:pt x="1359370" y="381474"/>
                  </a:cubicBezTo>
                  <a:lnTo>
                    <a:pt x="63580" y="381474"/>
                  </a:lnTo>
                  <a:cubicBezTo>
                    <a:pt x="28466" y="381474"/>
                    <a:pt x="0" y="353008"/>
                    <a:pt x="0" y="317894"/>
                  </a:cubicBezTo>
                  <a:lnTo>
                    <a:pt x="0" y="635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49102" rIns="91440" bIns="49102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>
                  <a:solidFill>
                    <a:schemeClr val="tx1"/>
                  </a:solidFill>
                </a:rPr>
                <a:t>Innovation Table completes assessment/ evaluation.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B4BF92DF-92D8-4669-E195-E6045E241EE6}"/>
                </a:ext>
              </a:extLst>
            </p:cNvPr>
            <p:cNvGrpSpPr/>
            <p:nvPr/>
          </p:nvGrpSpPr>
          <p:grpSpPr>
            <a:xfrm>
              <a:off x="2699981" y="4335369"/>
              <a:ext cx="640080" cy="646331"/>
              <a:chOff x="8729755" y="891668"/>
              <a:chExt cx="640080" cy="646331"/>
            </a:xfrm>
            <a:noFill/>
          </p:grpSpPr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F2A9942-8DC0-026D-0074-F8B53D939F51}"/>
                  </a:ext>
                </a:extLst>
              </p:cNvPr>
              <p:cNvSpPr/>
              <p:nvPr/>
            </p:nvSpPr>
            <p:spPr>
              <a:xfrm>
                <a:off x="8729755" y="894793"/>
                <a:ext cx="640080" cy="6400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54034EC6-FD23-4ABE-3FDD-0CCF7023A531}"/>
                  </a:ext>
                </a:extLst>
              </p:cNvPr>
              <p:cNvSpPr txBox="1"/>
              <p:nvPr/>
            </p:nvSpPr>
            <p:spPr>
              <a:xfrm>
                <a:off x="8820187" y="891668"/>
                <a:ext cx="459217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</p:grpSp>
      </p:grpSp>
      <p:sp>
        <p:nvSpPr>
          <p:cNvPr id="159" name="Oval 158">
            <a:extLst>
              <a:ext uri="{FF2B5EF4-FFF2-40B4-BE49-F238E27FC236}">
                <a16:creationId xmlns:a16="http://schemas.microsoft.com/office/drawing/2014/main" id="{E0C3AF23-606E-2C33-C80D-227C7CB2249D}"/>
              </a:ext>
            </a:extLst>
          </p:cNvPr>
          <p:cNvSpPr/>
          <p:nvPr/>
        </p:nvSpPr>
        <p:spPr>
          <a:xfrm>
            <a:off x="10033068" y="1296330"/>
            <a:ext cx="146304" cy="145022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01E4E3F-BFBB-2846-4865-33450EA2CFDF}"/>
              </a:ext>
            </a:extLst>
          </p:cNvPr>
          <p:cNvGrpSpPr/>
          <p:nvPr/>
        </p:nvGrpSpPr>
        <p:grpSpPr>
          <a:xfrm>
            <a:off x="10443099" y="1296330"/>
            <a:ext cx="153764" cy="915028"/>
            <a:chOff x="10852173" y="1556916"/>
            <a:chExt cx="153764" cy="915028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7FC1C33-E4DD-C298-5D88-5A38F14EF61B}"/>
                </a:ext>
              </a:extLst>
            </p:cNvPr>
            <p:cNvGrpSpPr/>
            <p:nvPr/>
          </p:nvGrpSpPr>
          <p:grpSpPr>
            <a:xfrm>
              <a:off x="10852173" y="1957488"/>
              <a:ext cx="146304" cy="514456"/>
              <a:chOff x="10852173" y="1957488"/>
              <a:chExt cx="146304" cy="5144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1DFC11E-B6D8-A554-FC5D-A1A1488E7E46}"/>
                  </a:ext>
                </a:extLst>
              </p:cNvPr>
              <p:cNvSpPr/>
              <p:nvPr/>
            </p:nvSpPr>
            <p:spPr>
              <a:xfrm>
                <a:off x="10852173" y="1957488"/>
                <a:ext cx="146304" cy="145022"/>
              </a:xfrm>
              <a:prstGeom prst="ellipse">
                <a:avLst/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9DB70F6-30CE-68DF-E4F6-7E05C47CA6F5}"/>
                  </a:ext>
                </a:extLst>
              </p:cNvPr>
              <p:cNvSpPr/>
              <p:nvPr/>
            </p:nvSpPr>
            <p:spPr>
              <a:xfrm>
                <a:off x="10852173" y="2326922"/>
                <a:ext cx="146304" cy="145022"/>
              </a:xfrm>
              <a:prstGeom prst="ellipse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6C200F3E-8F81-B175-BE92-91D754C0609E}"/>
                </a:ext>
              </a:extLst>
            </p:cNvPr>
            <p:cNvSpPr/>
            <p:nvPr/>
          </p:nvSpPr>
          <p:spPr>
            <a:xfrm>
              <a:off x="10859633" y="1556916"/>
              <a:ext cx="146304" cy="145022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FEA4E8A-0BB2-78E7-7496-5F731378276B}"/>
              </a:ext>
            </a:extLst>
          </p:cNvPr>
          <p:cNvGrpSpPr/>
          <p:nvPr/>
        </p:nvGrpSpPr>
        <p:grpSpPr>
          <a:xfrm>
            <a:off x="5444187" y="1296330"/>
            <a:ext cx="1176697" cy="145022"/>
            <a:chOff x="5853261" y="1556916"/>
            <a:chExt cx="1176697" cy="145022"/>
          </a:xfrm>
        </p:grpSpPr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DF89926-704A-BABC-8C3D-89E0D42F10F7}"/>
                </a:ext>
              </a:extLst>
            </p:cNvPr>
            <p:cNvSpPr/>
            <p:nvPr/>
          </p:nvSpPr>
          <p:spPr>
            <a:xfrm>
              <a:off x="5853261" y="1556916"/>
              <a:ext cx="146304" cy="145022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79AD05F2-B0CB-481C-A6B5-E9266D2516FA}"/>
                </a:ext>
              </a:extLst>
            </p:cNvPr>
            <p:cNvSpPr/>
            <p:nvPr/>
          </p:nvSpPr>
          <p:spPr>
            <a:xfrm>
              <a:off x="6204906" y="1556916"/>
              <a:ext cx="146304" cy="145022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BC1AB059-A658-F7B1-1ED1-E64909BBE748}"/>
                </a:ext>
              </a:extLst>
            </p:cNvPr>
            <p:cNvSpPr/>
            <p:nvPr/>
          </p:nvSpPr>
          <p:spPr>
            <a:xfrm>
              <a:off x="6519704" y="1556916"/>
              <a:ext cx="146304" cy="145022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A6713A38-E7CA-2BC2-E287-9975D996B809}"/>
                </a:ext>
              </a:extLst>
            </p:cNvPr>
            <p:cNvSpPr/>
            <p:nvPr/>
          </p:nvSpPr>
          <p:spPr>
            <a:xfrm>
              <a:off x="6883654" y="1556916"/>
              <a:ext cx="146304" cy="14502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C90C6A1-F188-FFB3-14A1-8D33D852BF7D}"/>
              </a:ext>
            </a:extLst>
          </p:cNvPr>
          <p:cNvGrpSpPr/>
          <p:nvPr/>
        </p:nvGrpSpPr>
        <p:grpSpPr>
          <a:xfrm>
            <a:off x="7036060" y="2635812"/>
            <a:ext cx="1196378" cy="145022"/>
            <a:chOff x="7445134" y="3006642"/>
            <a:chExt cx="1196378" cy="145022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6F22C7B-05CB-F4AB-E822-D85FFEB57068}"/>
                </a:ext>
              </a:extLst>
            </p:cNvPr>
            <p:cNvSpPr/>
            <p:nvPr/>
          </p:nvSpPr>
          <p:spPr>
            <a:xfrm>
              <a:off x="7795159" y="3006642"/>
              <a:ext cx="146304" cy="145022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84E57AAE-E2AE-DA16-44A3-5563F2FE7FDD}"/>
                </a:ext>
              </a:extLst>
            </p:cNvPr>
            <p:cNvSpPr/>
            <p:nvPr/>
          </p:nvSpPr>
          <p:spPr>
            <a:xfrm>
              <a:off x="8495208" y="3006642"/>
              <a:ext cx="146304" cy="145022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F21B1EE8-2562-1535-FFC3-53692E94109E}"/>
                </a:ext>
              </a:extLst>
            </p:cNvPr>
            <p:cNvSpPr/>
            <p:nvPr/>
          </p:nvSpPr>
          <p:spPr>
            <a:xfrm>
              <a:off x="8145184" y="3006642"/>
              <a:ext cx="146304" cy="145022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C7E29F84-091C-78A4-3E60-F88616F8220F}"/>
                </a:ext>
              </a:extLst>
            </p:cNvPr>
            <p:cNvSpPr/>
            <p:nvPr/>
          </p:nvSpPr>
          <p:spPr>
            <a:xfrm>
              <a:off x="7445134" y="3006642"/>
              <a:ext cx="146304" cy="145022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75" name="Oval 174">
            <a:extLst>
              <a:ext uri="{FF2B5EF4-FFF2-40B4-BE49-F238E27FC236}">
                <a16:creationId xmlns:a16="http://schemas.microsoft.com/office/drawing/2014/main" id="{01A56C48-2008-6F09-250C-158F54BDC619}"/>
              </a:ext>
            </a:extLst>
          </p:cNvPr>
          <p:cNvSpPr/>
          <p:nvPr/>
        </p:nvSpPr>
        <p:spPr>
          <a:xfrm>
            <a:off x="9665988" y="5602501"/>
            <a:ext cx="146304" cy="145022"/>
          </a:xfrm>
          <a:prstGeom prst="ellipse">
            <a:avLst/>
          </a:pr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D683551-FFE3-2809-570D-304E54419D06}"/>
              </a:ext>
            </a:extLst>
          </p:cNvPr>
          <p:cNvSpPr/>
          <p:nvPr/>
        </p:nvSpPr>
        <p:spPr>
          <a:xfrm>
            <a:off x="10008166" y="5602501"/>
            <a:ext cx="146304" cy="145022"/>
          </a:xfrm>
          <a:prstGeom prst="ellipse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96A429E-1856-3F5B-1F3C-324B4CD5B548}"/>
              </a:ext>
            </a:extLst>
          </p:cNvPr>
          <p:cNvGrpSpPr/>
          <p:nvPr/>
        </p:nvGrpSpPr>
        <p:grpSpPr>
          <a:xfrm>
            <a:off x="5577088" y="5602501"/>
            <a:ext cx="512639" cy="145022"/>
            <a:chOff x="5986162" y="5863087"/>
            <a:chExt cx="512639" cy="145022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321D86F2-283E-37C3-92D1-2D8D072135E7}"/>
                </a:ext>
              </a:extLst>
            </p:cNvPr>
            <p:cNvSpPr/>
            <p:nvPr/>
          </p:nvSpPr>
          <p:spPr>
            <a:xfrm>
              <a:off x="5986162" y="5863087"/>
              <a:ext cx="146304" cy="145022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B0336A3-08D4-806E-EF9B-4D1645BE9953}"/>
                </a:ext>
              </a:extLst>
            </p:cNvPr>
            <p:cNvSpPr/>
            <p:nvPr/>
          </p:nvSpPr>
          <p:spPr>
            <a:xfrm>
              <a:off x="6352497" y="5863087"/>
              <a:ext cx="146304" cy="145022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06E847A6-402B-21E4-F0F8-1E238F8E616A}"/>
              </a:ext>
            </a:extLst>
          </p:cNvPr>
          <p:cNvGrpSpPr/>
          <p:nvPr/>
        </p:nvGrpSpPr>
        <p:grpSpPr>
          <a:xfrm>
            <a:off x="2833260" y="4322319"/>
            <a:ext cx="508180" cy="869386"/>
            <a:chOff x="3242334" y="4582905"/>
            <a:chExt cx="508180" cy="869386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3F6A7E4-9D35-89EE-9DBF-42B76B5B26B3}"/>
                </a:ext>
              </a:extLst>
            </p:cNvPr>
            <p:cNvSpPr/>
            <p:nvPr/>
          </p:nvSpPr>
          <p:spPr>
            <a:xfrm>
              <a:off x="3249210" y="4583650"/>
              <a:ext cx="146304" cy="145022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55BAE891-49F9-2CC4-11E6-C5064985B31E}"/>
                </a:ext>
              </a:extLst>
            </p:cNvPr>
            <p:cNvGrpSpPr/>
            <p:nvPr/>
          </p:nvGrpSpPr>
          <p:grpSpPr>
            <a:xfrm>
              <a:off x="3242334" y="4582905"/>
              <a:ext cx="508180" cy="869386"/>
              <a:chOff x="3242334" y="4582905"/>
              <a:chExt cx="508180" cy="869386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55C2A8F2-FC7C-CCB7-0771-A7C9CE5B2010}"/>
                  </a:ext>
                </a:extLst>
              </p:cNvPr>
              <p:cNvSpPr/>
              <p:nvPr/>
            </p:nvSpPr>
            <p:spPr>
              <a:xfrm>
                <a:off x="3604210" y="4582905"/>
                <a:ext cx="146304" cy="145022"/>
              </a:xfrm>
              <a:prstGeom prst="ellipse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AF6DDEDA-F035-06D1-131B-E5D0F07483B0}"/>
                  </a:ext>
                </a:extLst>
              </p:cNvPr>
              <p:cNvSpPr/>
              <p:nvPr/>
            </p:nvSpPr>
            <p:spPr>
              <a:xfrm>
                <a:off x="3242334" y="4937142"/>
                <a:ext cx="146304" cy="145022"/>
              </a:xfrm>
              <a:prstGeom prst="ellipse">
                <a:avLst/>
              </a:pr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CF7047BD-0D3A-B68E-840E-A0589CAA3AFB}"/>
                  </a:ext>
                </a:extLst>
              </p:cNvPr>
              <p:cNvSpPr/>
              <p:nvPr/>
            </p:nvSpPr>
            <p:spPr>
              <a:xfrm>
                <a:off x="3242334" y="5307269"/>
                <a:ext cx="146304" cy="145022"/>
              </a:xfrm>
              <a:prstGeom prst="ellipse">
                <a:avLst/>
              </a:pr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6" name="Oval 185">
            <a:extLst>
              <a:ext uri="{FF2B5EF4-FFF2-40B4-BE49-F238E27FC236}">
                <a16:creationId xmlns:a16="http://schemas.microsoft.com/office/drawing/2014/main" id="{FE07ED39-41CA-9CF5-87BF-9CA7844F3792}"/>
              </a:ext>
            </a:extLst>
          </p:cNvPr>
          <p:cNvSpPr/>
          <p:nvPr/>
        </p:nvSpPr>
        <p:spPr>
          <a:xfrm>
            <a:off x="9334812" y="5602501"/>
            <a:ext cx="146304" cy="145022"/>
          </a:xfrm>
          <a:prstGeom prst="ellips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7F753B4F-0275-5760-8D8C-46BBBB71F99B}"/>
              </a:ext>
            </a:extLst>
          </p:cNvPr>
          <p:cNvSpPr/>
          <p:nvPr/>
        </p:nvSpPr>
        <p:spPr>
          <a:xfrm>
            <a:off x="10008166" y="5163709"/>
            <a:ext cx="146304" cy="145022"/>
          </a:xfrm>
          <a:prstGeom prst="ellipse">
            <a:avLst/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954057F-295C-3517-89B3-71698ADCD7FC}"/>
              </a:ext>
            </a:extLst>
          </p:cNvPr>
          <p:cNvGrpSpPr/>
          <p:nvPr/>
        </p:nvGrpSpPr>
        <p:grpSpPr>
          <a:xfrm>
            <a:off x="5366209" y="3445505"/>
            <a:ext cx="146304" cy="408897"/>
            <a:chOff x="5775283" y="3706091"/>
            <a:chExt cx="146304" cy="408897"/>
          </a:xfrm>
        </p:grpSpPr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6E455E07-5753-66BF-01F4-AF37979146A8}"/>
                </a:ext>
              </a:extLst>
            </p:cNvPr>
            <p:cNvSpPr/>
            <p:nvPr/>
          </p:nvSpPr>
          <p:spPr>
            <a:xfrm>
              <a:off x="5775283" y="3706091"/>
              <a:ext cx="146304" cy="145022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AEAED279-0432-E233-790C-EF27DE7401C9}"/>
                </a:ext>
              </a:extLst>
            </p:cNvPr>
            <p:cNvSpPr/>
            <p:nvPr/>
          </p:nvSpPr>
          <p:spPr>
            <a:xfrm>
              <a:off x="5775283" y="3969966"/>
              <a:ext cx="146304" cy="145022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29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75" grpId="0" animBg="1"/>
      <p:bldP spid="176" grpId="0" animBg="1"/>
      <p:bldP spid="186" grpId="0" animBg="1"/>
      <p:bldP spid="1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F2039-5E45-9BB1-88BA-417DAD60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D2CBDC-6327-6EBD-FDCE-8EF214B3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1" y="334298"/>
            <a:ext cx="6253805" cy="710107"/>
          </a:xfrm>
        </p:spPr>
        <p:txBody>
          <a:bodyPr>
            <a:normAutofit/>
          </a:bodyPr>
          <a:lstStyle/>
          <a:p>
            <a:r>
              <a:rPr lang="en-US" sz="4000"/>
              <a:t>Business Case (BC) Process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0BFAE2DE-8C3D-E810-03DE-CDE367E2409E}"/>
              </a:ext>
            </a:extLst>
          </p:cNvPr>
          <p:cNvSpPr/>
          <p:nvPr/>
        </p:nvSpPr>
        <p:spPr>
          <a:xfrm>
            <a:off x="1584884" y="4116840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2468A2D-9C84-2CDC-20B4-2D308074DE39}"/>
              </a:ext>
            </a:extLst>
          </p:cNvPr>
          <p:cNvSpPr/>
          <p:nvPr/>
        </p:nvSpPr>
        <p:spPr>
          <a:xfrm>
            <a:off x="3294806" y="3110884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DB0C1EC-4001-A1BE-0385-D2805A8583F7}"/>
              </a:ext>
            </a:extLst>
          </p:cNvPr>
          <p:cNvSpPr/>
          <p:nvPr/>
        </p:nvSpPr>
        <p:spPr>
          <a:xfrm>
            <a:off x="6709307" y="3104145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A6D4F079-898E-984B-88DD-F771FB68B141}"/>
              </a:ext>
            </a:extLst>
          </p:cNvPr>
          <p:cNvSpPr/>
          <p:nvPr/>
        </p:nvSpPr>
        <p:spPr>
          <a:xfrm>
            <a:off x="4996829" y="2109110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7F849A4E-53B9-FCF0-26B0-3908CB9F8D41}"/>
              </a:ext>
            </a:extLst>
          </p:cNvPr>
          <p:cNvSpPr/>
          <p:nvPr/>
        </p:nvSpPr>
        <p:spPr>
          <a:xfrm>
            <a:off x="5002056" y="3110884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F51B36AE-63D7-F329-A07C-A59CD2EFAEE0}"/>
              </a:ext>
            </a:extLst>
          </p:cNvPr>
          <p:cNvSpPr/>
          <p:nvPr/>
        </p:nvSpPr>
        <p:spPr>
          <a:xfrm>
            <a:off x="4145818" y="3610785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2E46BBE-E9EE-E5DF-606F-302510C10842}"/>
              </a:ext>
            </a:extLst>
          </p:cNvPr>
          <p:cNvSpPr/>
          <p:nvPr/>
        </p:nvSpPr>
        <p:spPr>
          <a:xfrm>
            <a:off x="6709307" y="2095540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439995F-012D-4810-9283-D70F60BF6268}"/>
              </a:ext>
            </a:extLst>
          </p:cNvPr>
          <p:cNvSpPr/>
          <p:nvPr/>
        </p:nvSpPr>
        <p:spPr>
          <a:xfrm>
            <a:off x="7560318" y="3616287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786E5B7-0CEB-2EC1-8379-5845237B0365}"/>
              </a:ext>
            </a:extLst>
          </p:cNvPr>
          <p:cNvSpPr/>
          <p:nvPr/>
        </p:nvSpPr>
        <p:spPr>
          <a:xfrm>
            <a:off x="8416557" y="3112880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534F0F25-BA00-7F90-18FD-DF0E1416CC5B}"/>
              </a:ext>
            </a:extLst>
          </p:cNvPr>
          <p:cNvSpPr/>
          <p:nvPr/>
        </p:nvSpPr>
        <p:spPr>
          <a:xfrm>
            <a:off x="9269401" y="3616287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256C5007-74E3-ADF8-A87F-3D755E6342F0}"/>
              </a:ext>
            </a:extLst>
          </p:cNvPr>
          <p:cNvSpPr/>
          <p:nvPr/>
        </p:nvSpPr>
        <p:spPr>
          <a:xfrm>
            <a:off x="816115" y="3229701"/>
            <a:ext cx="2478086" cy="1393031"/>
          </a:xfrm>
          <a:custGeom>
            <a:avLst/>
            <a:gdLst>
              <a:gd name="connsiteX0" fmla="*/ 0 w 1717675"/>
              <a:gd name="connsiteY0" fmla="*/ 0 h 1006475"/>
              <a:gd name="connsiteX1" fmla="*/ 292100 w 1717675"/>
              <a:gd name="connsiteY1" fmla="*/ 504825 h 1006475"/>
              <a:gd name="connsiteX2" fmla="*/ 863600 w 1717675"/>
              <a:gd name="connsiteY2" fmla="*/ 498475 h 1006475"/>
              <a:gd name="connsiteX3" fmla="*/ 1139825 w 1717675"/>
              <a:gd name="connsiteY3" fmla="*/ 1006475 h 1006475"/>
              <a:gd name="connsiteX4" fmla="*/ 1717675 w 1717675"/>
              <a:gd name="connsiteY4" fmla="*/ 1006475 h 1006475"/>
              <a:gd name="connsiteX0" fmla="*/ 0 w 1717675"/>
              <a:gd name="connsiteY0" fmla="*/ 0 h 1006475"/>
              <a:gd name="connsiteX1" fmla="*/ 292100 w 1717675"/>
              <a:gd name="connsiteY1" fmla="*/ 502443 h 1006475"/>
              <a:gd name="connsiteX2" fmla="*/ 863600 w 1717675"/>
              <a:gd name="connsiteY2" fmla="*/ 498475 h 1006475"/>
              <a:gd name="connsiteX3" fmla="*/ 1139825 w 1717675"/>
              <a:gd name="connsiteY3" fmla="*/ 1006475 h 1006475"/>
              <a:gd name="connsiteX4" fmla="*/ 1717675 w 1717675"/>
              <a:gd name="connsiteY4" fmla="*/ 1006475 h 1006475"/>
              <a:gd name="connsiteX0" fmla="*/ 0 w 1717675"/>
              <a:gd name="connsiteY0" fmla="*/ 0 h 1006475"/>
              <a:gd name="connsiteX1" fmla="*/ 292100 w 1717675"/>
              <a:gd name="connsiteY1" fmla="*/ 500062 h 1006475"/>
              <a:gd name="connsiteX2" fmla="*/ 863600 w 1717675"/>
              <a:gd name="connsiteY2" fmla="*/ 498475 h 1006475"/>
              <a:gd name="connsiteX3" fmla="*/ 1139825 w 1717675"/>
              <a:gd name="connsiteY3" fmla="*/ 1006475 h 1006475"/>
              <a:gd name="connsiteX4" fmla="*/ 1717675 w 1717675"/>
              <a:gd name="connsiteY4" fmla="*/ 1006475 h 1006475"/>
              <a:gd name="connsiteX0" fmla="*/ 0 w 1710531"/>
              <a:gd name="connsiteY0" fmla="*/ 0 h 1016000"/>
              <a:gd name="connsiteX1" fmla="*/ 284956 w 1710531"/>
              <a:gd name="connsiteY1" fmla="*/ 509587 h 1016000"/>
              <a:gd name="connsiteX2" fmla="*/ 856456 w 1710531"/>
              <a:gd name="connsiteY2" fmla="*/ 508000 h 1016000"/>
              <a:gd name="connsiteX3" fmla="*/ 1132681 w 1710531"/>
              <a:gd name="connsiteY3" fmla="*/ 1016000 h 1016000"/>
              <a:gd name="connsiteX4" fmla="*/ 1710531 w 1710531"/>
              <a:gd name="connsiteY4" fmla="*/ 1016000 h 1016000"/>
              <a:gd name="connsiteX0" fmla="*/ 0 w 1710531"/>
              <a:gd name="connsiteY0" fmla="*/ 0 h 1016000"/>
              <a:gd name="connsiteX1" fmla="*/ 37306 w 1710531"/>
              <a:gd name="connsiteY1" fmla="*/ 63500 h 1016000"/>
              <a:gd name="connsiteX2" fmla="*/ 284956 w 1710531"/>
              <a:gd name="connsiteY2" fmla="*/ 509587 h 1016000"/>
              <a:gd name="connsiteX3" fmla="*/ 856456 w 1710531"/>
              <a:gd name="connsiteY3" fmla="*/ 508000 h 1016000"/>
              <a:gd name="connsiteX4" fmla="*/ 1132681 w 1710531"/>
              <a:gd name="connsiteY4" fmla="*/ 1016000 h 1016000"/>
              <a:gd name="connsiteX5" fmla="*/ 1710531 w 1710531"/>
              <a:gd name="connsiteY5" fmla="*/ 1016000 h 1016000"/>
              <a:gd name="connsiteX0" fmla="*/ 0 w 2266156"/>
              <a:gd name="connsiteY0" fmla="*/ 0 h 1000125"/>
              <a:gd name="connsiteX1" fmla="*/ 592931 w 2266156"/>
              <a:gd name="connsiteY1" fmla="*/ 47625 h 1000125"/>
              <a:gd name="connsiteX2" fmla="*/ 840581 w 2266156"/>
              <a:gd name="connsiteY2" fmla="*/ 493712 h 1000125"/>
              <a:gd name="connsiteX3" fmla="*/ 1412081 w 2266156"/>
              <a:gd name="connsiteY3" fmla="*/ 492125 h 1000125"/>
              <a:gd name="connsiteX4" fmla="*/ 1688306 w 2266156"/>
              <a:gd name="connsiteY4" fmla="*/ 1000125 h 1000125"/>
              <a:gd name="connsiteX5" fmla="*/ 2266156 w 2266156"/>
              <a:gd name="connsiteY5" fmla="*/ 1000125 h 1000125"/>
              <a:gd name="connsiteX0" fmla="*/ 0 w 2266156"/>
              <a:gd name="connsiteY0" fmla="*/ 12700 h 1012825"/>
              <a:gd name="connsiteX1" fmla="*/ 538956 w 2266156"/>
              <a:gd name="connsiteY1" fmla="*/ 0 h 1012825"/>
              <a:gd name="connsiteX2" fmla="*/ 840581 w 2266156"/>
              <a:gd name="connsiteY2" fmla="*/ 506412 h 1012825"/>
              <a:gd name="connsiteX3" fmla="*/ 1412081 w 2266156"/>
              <a:gd name="connsiteY3" fmla="*/ 504825 h 1012825"/>
              <a:gd name="connsiteX4" fmla="*/ 1688306 w 2266156"/>
              <a:gd name="connsiteY4" fmla="*/ 1012825 h 1012825"/>
              <a:gd name="connsiteX5" fmla="*/ 2266156 w 2266156"/>
              <a:gd name="connsiteY5" fmla="*/ 1012825 h 1012825"/>
              <a:gd name="connsiteX0" fmla="*/ 0 w 2266156"/>
              <a:gd name="connsiteY0" fmla="*/ 12700 h 1012825"/>
              <a:gd name="connsiteX1" fmla="*/ 529431 w 2266156"/>
              <a:gd name="connsiteY1" fmla="*/ 0 h 1012825"/>
              <a:gd name="connsiteX2" fmla="*/ 840581 w 2266156"/>
              <a:gd name="connsiteY2" fmla="*/ 506412 h 1012825"/>
              <a:gd name="connsiteX3" fmla="*/ 1412081 w 2266156"/>
              <a:gd name="connsiteY3" fmla="*/ 504825 h 1012825"/>
              <a:gd name="connsiteX4" fmla="*/ 1688306 w 2266156"/>
              <a:gd name="connsiteY4" fmla="*/ 1012825 h 1012825"/>
              <a:gd name="connsiteX5" fmla="*/ 2266156 w 2266156"/>
              <a:gd name="connsiteY5" fmla="*/ 1012825 h 1012825"/>
              <a:gd name="connsiteX0" fmla="*/ 0 w 2266156"/>
              <a:gd name="connsiteY0" fmla="*/ 10319 h 1010444"/>
              <a:gd name="connsiteX1" fmla="*/ 553243 w 2266156"/>
              <a:gd name="connsiteY1" fmla="*/ 0 h 1010444"/>
              <a:gd name="connsiteX2" fmla="*/ 840581 w 2266156"/>
              <a:gd name="connsiteY2" fmla="*/ 504031 h 1010444"/>
              <a:gd name="connsiteX3" fmla="*/ 1412081 w 2266156"/>
              <a:gd name="connsiteY3" fmla="*/ 502444 h 1010444"/>
              <a:gd name="connsiteX4" fmla="*/ 1688306 w 2266156"/>
              <a:gd name="connsiteY4" fmla="*/ 1010444 h 1010444"/>
              <a:gd name="connsiteX5" fmla="*/ 2266156 w 2266156"/>
              <a:gd name="connsiteY5" fmla="*/ 1010444 h 1010444"/>
              <a:gd name="connsiteX0" fmla="*/ 0 w 2266156"/>
              <a:gd name="connsiteY0" fmla="*/ 5557 h 1005682"/>
              <a:gd name="connsiteX1" fmla="*/ 555624 w 2266156"/>
              <a:gd name="connsiteY1" fmla="*/ 0 h 1005682"/>
              <a:gd name="connsiteX2" fmla="*/ 840581 w 2266156"/>
              <a:gd name="connsiteY2" fmla="*/ 499269 h 1005682"/>
              <a:gd name="connsiteX3" fmla="*/ 1412081 w 2266156"/>
              <a:gd name="connsiteY3" fmla="*/ 497682 h 1005682"/>
              <a:gd name="connsiteX4" fmla="*/ 1688306 w 2266156"/>
              <a:gd name="connsiteY4" fmla="*/ 1005682 h 1005682"/>
              <a:gd name="connsiteX5" fmla="*/ 2266156 w 2266156"/>
              <a:gd name="connsiteY5" fmla="*/ 1005682 h 1005682"/>
              <a:gd name="connsiteX0" fmla="*/ 0 w 2278062"/>
              <a:gd name="connsiteY0" fmla="*/ 0 h 1007269"/>
              <a:gd name="connsiteX1" fmla="*/ 567530 w 2278062"/>
              <a:gd name="connsiteY1" fmla="*/ 1587 h 1007269"/>
              <a:gd name="connsiteX2" fmla="*/ 852487 w 2278062"/>
              <a:gd name="connsiteY2" fmla="*/ 500856 h 1007269"/>
              <a:gd name="connsiteX3" fmla="*/ 1423987 w 2278062"/>
              <a:gd name="connsiteY3" fmla="*/ 499269 h 1007269"/>
              <a:gd name="connsiteX4" fmla="*/ 1700212 w 2278062"/>
              <a:gd name="connsiteY4" fmla="*/ 1007269 h 1007269"/>
              <a:gd name="connsiteX5" fmla="*/ 2278062 w 2278062"/>
              <a:gd name="connsiteY5" fmla="*/ 1007269 h 1007269"/>
              <a:gd name="connsiteX0" fmla="*/ 0 w 2278062"/>
              <a:gd name="connsiteY0" fmla="*/ 5556 h 1012825"/>
              <a:gd name="connsiteX1" fmla="*/ 562768 w 2278062"/>
              <a:gd name="connsiteY1" fmla="*/ 0 h 1012825"/>
              <a:gd name="connsiteX2" fmla="*/ 852487 w 2278062"/>
              <a:gd name="connsiteY2" fmla="*/ 506412 h 1012825"/>
              <a:gd name="connsiteX3" fmla="*/ 1423987 w 2278062"/>
              <a:gd name="connsiteY3" fmla="*/ 504825 h 1012825"/>
              <a:gd name="connsiteX4" fmla="*/ 1700212 w 2278062"/>
              <a:gd name="connsiteY4" fmla="*/ 1012825 h 1012825"/>
              <a:gd name="connsiteX5" fmla="*/ 2278062 w 2278062"/>
              <a:gd name="connsiteY5" fmla="*/ 1012825 h 1012825"/>
              <a:gd name="connsiteX0" fmla="*/ 0 w 2278062"/>
              <a:gd name="connsiteY0" fmla="*/ 3175 h 1010444"/>
              <a:gd name="connsiteX1" fmla="*/ 562768 w 2278062"/>
              <a:gd name="connsiteY1" fmla="*/ 0 h 1010444"/>
              <a:gd name="connsiteX2" fmla="*/ 852487 w 2278062"/>
              <a:gd name="connsiteY2" fmla="*/ 504031 h 1010444"/>
              <a:gd name="connsiteX3" fmla="*/ 1423987 w 2278062"/>
              <a:gd name="connsiteY3" fmla="*/ 502444 h 1010444"/>
              <a:gd name="connsiteX4" fmla="*/ 1700212 w 2278062"/>
              <a:gd name="connsiteY4" fmla="*/ 1010444 h 1010444"/>
              <a:gd name="connsiteX5" fmla="*/ 2278062 w 2278062"/>
              <a:gd name="connsiteY5" fmla="*/ 1010444 h 1010444"/>
              <a:gd name="connsiteX0" fmla="*/ 0 w 2280443"/>
              <a:gd name="connsiteY0" fmla="*/ 794 h 1010444"/>
              <a:gd name="connsiteX1" fmla="*/ 565149 w 2280443"/>
              <a:gd name="connsiteY1" fmla="*/ 0 h 1010444"/>
              <a:gd name="connsiteX2" fmla="*/ 854868 w 2280443"/>
              <a:gd name="connsiteY2" fmla="*/ 504031 h 1010444"/>
              <a:gd name="connsiteX3" fmla="*/ 1426368 w 2280443"/>
              <a:gd name="connsiteY3" fmla="*/ 502444 h 1010444"/>
              <a:gd name="connsiteX4" fmla="*/ 1702593 w 2280443"/>
              <a:gd name="connsiteY4" fmla="*/ 1010444 h 1010444"/>
              <a:gd name="connsiteX5" fmla="*/ 2280443 w 2280443"/>
              <a:gd name="connsiteY5" fmla="*/ 1010444 h 1010444"/>
              <a:gd name="connsiteX0" fmla="*/ 0 w 2280443"/>
              <a:gd name="connsiteY0" fmla="*/ 3970 h 1013620"/>
              <a:gd name="connsiteX1" fmla="*/ 46038 w 2280443"/>
              <a:gd name="connsiteY1" fmla="*/ 0 h 1013620"/>
              <a:gd name="connsiteX2" fmla="*/ 565149 w 2280443"/>
              <a:gd name="connsiteY2" fmla="*/ 3176 h 1013620"/>
              <a:gd name="connsiteX3" fmla="*/ 854868 w 2280443"/>
              <a:gd name="connsiteY3" fmla="*/ 507207 h 1013620"/>
              <a:gd name="connsiteX4" fmla="*/ 1426368 w 2280443"/>
              <a:gd name="connsiteY4" fmla="*/ 505620 h 1013620"/>
              <a:gd name="connsiteX5" fmla="*/ 1702593 w 2280443"/>
              <a:gd name="connsiteY5" fmla="*/ 1013620 h 1013620"/>
              <a:gd name="connsiteX6" fmla="*/ 2280443 w 2280443"/>
              <a:gd name="connsiteY6" fmla="*/ 1013620 h 1013620"/>
              <a:gd name="connsiteX0" fmla="*/ 0 w 2347118"/>
              <a:gd name="connsiteY0" fmla="*/ 0 h 1166813"/>
              <a:gd name="connsiteX1" fmla="*/ 112713 w 2347118"/>
              <a:gd name="connsiteY1" fmla="*/ 153193 h 1166813"/>
              <a:gd name="connsiteX2" fmla="*/ 631824 w 2347118"/>
              <a:gd name="connsiteY2" fmla="*/ 156369 h 1166813"/>
              <a:gd name="connsiteX3" fmla="*/ 921543 w 2347118"/>
              <a:gd name="connsiteY3" fmla="*/ 660400 h 1166813"/>
              <a:gd name="connsiteX4" fmla="*/ 1493043 w 2347118"/>
              <a:gd name="connsiteY4" fmla="*/ 658813 h 1166813"/>
              <a:gd name="connsiteX5" fmla="*/ 1769268 w 2347118"/>
              <a:gd name="connsiteY5" fmla="*/ 1166813 h 1166813"/>
              <a:gd name="connsiteX6" fmla="*/ 2347118 w 2347118"/>
              <a:gd name="connsiteY6" fmla="*/ 1166813 h 1166813"/>
              <a:gd name="connsiteX0" fmla="*/ 0 w 2347118"/>
              <a:gd name="connsiteY0" fmla="*/ 0 h 1166813"/>
              <a:gd name="connsiteX1" fmla="*/ 60325 w 2347118"/>
              <a:gd name="connsiteY1" fmla="*/ 155574 h 1166813"/>
              <a:gd name="connsiteX2" fmla="*/ 631824 w 2347118"/>
              <a:gd name="connsiteY2" fmla="*/ 156369 h 1166813"/>
              <a:gd name="connsiteX3" fmla="*/ 921543 w 2347118"/>
              <a:gd name="connsiteY3" fmla="*/ 660400 h 1166813"/>
              <a:gd name="connsiteX4" fmla="*/ 1493043 w 2347118"/>
              <a:gd name="connsiteY4" fmla="*/ 658813 h 1166813"/>
              <a:gd name="connsiteX5" fmla="*/ 1769268 w 2347118"/>
              <a:gd name="connsiteY5" fmla="*/ 1166813 h 1166813"/>
              <a:gd name="connsiteX6" fmla="*/ 2347118 w 2347118"/>
              <a:gd name="connsiteY6" fmla="*/ 1166813 h 1166813"/>
              <a:gd name="connsiteX0" fmla="*/ 0 w 2478086"/>
              <a:gd name="connsiteY0" fmla="*/ 0 h 1393031"/>
              <a:gd name="connsiteX1" fmla="*/ 191293 w 2478086"/>
              <a:gd name="connsiteY1" fmla="*/ 381792 h 1393031"/>
              <a:gd name="connsiteX2" fmla="*/ 762792 w 2478086"/>
              <a:gd name="connsiteY2" fmla="*/ 382587 h 1393031"/>
              <a:gd name="connsiteX3" fmla="*/ 1052511 w 2478086"/>
              <a:gd name="connsiteY3" fmla="*/ 886618 h 1393031"/>
              <a:gd name="connsiteX4" fmla="*/ 1624011 w 2478086"/>
              <a:gd name="connsiteY4" fmla="*/ 885031 h 1393031"/>
              <a:gd name="connsiteX5" fmla="*/ 1900236 w 2478086"/>
              <a:gd name="connsiteY5" fmla="*/ 1393031 h 1393031"/>
              <a:gd name="connsiteX6" fmla="*/ 2478086 w 2478086"/>
              <a:gd name="connsiteY6" fmla="*/ 1393031 h 1393031"/>
              <a:gd name="connsiteX0" fmla="*/ 0 w 2478086"/>
              <a:gd name="connsiteY0" fmla="*/ 0 h 1393031"/>
              <a:gd name="connsiteX1" fmla="*/ 200818 w 2478086"/>
              <a:gd name="connsiteY1" fmla="*/ 379411 h 1393031"/>
              <a:gd name="connsiteX2" fmla="*/ 762792 w 2478086"/>
              <a:gd name="connsiteY2" fmla="*/ 382587 h 1393031"/>
              <a:gd name="connsiteX3" fmla="*/ 1052511 w 2478086"/>
              <a:gd name="connsiteY3" fmla="*/ 886618 h 1393031"/>
              <a:gd name="connsiteX4" fmla="*/ 1624011 w 2478086"/>
              <a:gd name="connsiteY4" fmla="*/ 885031 h 1393031"/>
              <a:gd name="connsiteX5" fmla="*/ 1900236 w 2478086"/>
              <a:gd name="connsiteY5" fmla="*/ 1393031 h 1393031"/>
              <a:gd name="connsiteX6" fmla="*/ 2478086 w 2478086"/>
              <a:gd name="connsiteY6" fmla="*/ 1393031 h 13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8086" h="1393031">
                <a:moveTo>
                  <a:pt x="0" y="0"/>
                </a:moveTo>
                <a:lnTo>
                  <a:pt x="200818" y="379411"/>
                </a:lnTo>
                <a:lnTo>
                  <a:pt x="762792" y="382587"/>
                </a:lnTo>
                <a:lnTo>
                  <a:pt x="1052511" y="886618"/>
                </a:lnTo>
                <a:lnTo>
                  <a:pt x="1624011" y="885031"/>
                </a:lnTo>
                <a:lnTo>
                  <a:pt x="1900236" y="1393031"/>
                </a:lnTo>
                <a:lnTo>
                  <a:pt x="2478086" y="1393031"/>
                </a:ln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Freeform 54">
            <a:extLst>
              <a:ext uri="{FF2B5EF4-FFF2-40B4-BE49-F238E27FC236}">
                <a16:creationId xmlns:a16="http://schemas.microsoft.com/office/drawing/2014/main" id="{88D1E3D4-D04E-D1F4-40ED-D3EA6948B5CC}"/>
              </a:ext>
            </a:extLst>
          </p:cNvPr>
          <p:cNvSpPr/>
          <p:nvPr/>
        </p:nvSpPr>
        <p:spPr>
          <a:xfrm>
            <a:off x="3311796" y="3611495"/>
            <a:ext cx="1709737" cy="1014412"/>
          </a:xfrm>
          <a:custGeom>
            <a:avLst/>
            <a:gdLst>
              <a:gd name="connsiteX0" fmla="*/ 0 w 1709737"/>
              <a:gd name="connsiteY0" fmla="*/ 1014412 h 1014412"/>
              <a:gd name="connsiteX1" fmla="*/ 288131 w 1709737"/>
              <a:gd name="connsiteY1" fmla="*/ 504825 h 1014412"/>
              <a:gd name="connsiteX2" fmla="*/ 862012 w 1709737"/>
              <a:gd name="connsiteY2" fmla="*/ 504825 h 1014412"/>
              <a:gd name="connsiteX3" fmla="*/ 1143000 w 1709737"/>
              <a:gd name="connsiteY3" fmla="*/ 0 h 1014412"/>
              <a:gd name="connsiteX4" fmla="*/ 1709737 w 1709737"/>
              <a:gd name="connsiteY4" fmla="*/ 0 h 101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9737" h="1014412">
                <a:moveTo>
                  <a:pt x="0" y="1014412"/>
                </a:moveTo>
                <a:lnTo>
                  <a:pt x="288131" y="504825"/>
                </a:lnTo>
                <a:lnTo>
                  <a:pt x="862012" y="504825"/>
                </a:lnTo>
                <a:lnTo>
                  <a:pt x="1143000" y="0"/>
                </a:lnTo>
                <a:lnTo>
                  <a:pt x="1709737" y="0"/>
                </a:ln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660FAB85-F703-9DD3-FE53-89D39E6C2898}"/>
              </a:ext>
            </a:extLst>
          </p:cNvPr>
          <p:cNvSpPr/>
          <p:nvPr/>
        </p:nvSpPr>
        <p:spPr>
          <a:xfrm>
            <a:off x="5298037" y="3105081"/>
            <a:ext cx="2281237" cy="1008063"/>
          </a:xfrm>
          <a:custGeom>
            <a:avLst/>
            <a:gdLst>
              <a:gd name="connsiteX0" fmla="*/ 0 w 1895475"/>
              <a:gd name="connsiteY0" fmla="*/ 0 h 1003300"/>
              <a:gd name="connsiteX1" fmla="*/ 584200 w 1895475"/>
              <a:gd name="connsiteY1" fmla="*/ 0 h 1003300"/>
              <a:gd name="connsiteX2" fmla="*/ 860425 w 1895475"/>
              <a:gd name="connsiteY2" fmla="*/ 511175 h 1003300"/>
              <a:gd name="connsiteX3" fmla="*/ 1431925 w 1895475"/>
              <a:gd name="connsiteY3" fmla="*/ 511175 h 1003300"/>
              <a:gd name="connsiteX4" fmla="*/ 1708150 w 1895475"/>
              <a:gd name="connsiteY4" fmla="*/ 1003300 h 1003300"/>
              <a:gd name="connsiteX5" fmla="*/ 1895475 w 1895475"/>
              <a:gd name="connsiteY5" fmla="*/ 1003300 h 1003300"/>
              <a:gd name="connsiteX0" fmla="*/ 0 w 2281237"/>
              <a:gd name="connsiteY0" fmla="*/ 0 h 1010444"/>
              <a:gd name="connsiteX1" fmla="*/ 584200 w 2281237"/>
              <a:gd name="connsiteY1" fmla="*/ 0 h 1010444"/>
              <a:gd name="connsiteX2" fmla="*/ 860425 w 2281237"/>
              <a:gd name="connsiteY2" fmla="*/ 511175 h 1010444"/>
              <a:gd name="connsiteX3" fmla="*/ 1431925 w 2281237"/>
              <a:gd name="connsiteY3" fmla="*/ 511175 h 1010444"/>
              <a:gd name="connsiteX4" fmla="*/ 1708150 w 2281237"/>
              <a:gd name="connsiteY4" fmla="*/ 1003300 h 1010444"/>
              <a:gd name="connsiteX5" fmla="*/ 2281237 w 2281237"/>
              <a:gd name="connsiteY5" fmla="*/ 1010444 h 1010444"/>
              <a:gd name="connsiteX0" fmla="*/ 0 w 2281237"/>
              <a:gd name="connsiteY0" fmla="*/ 0 h 1010444"/>
              <a:gd name="connsiteX1" fmla="*/ 584200 w 2281237"/>
              <a:gd name="connsiteY1" fmla="*/ 0 h 1010444"/>
              <a:gd name="connsiteX2" fmla="*/ 860425 w 2281237"/>
              <a:gd name="connsiteY2" fmla="*/ 511175 h 1010444"/>
              <a:gd name="connsiteX3" fmla="*/ 1431925 w 2281237"/>
              <a:gd name="connsiteY3" fmla="*/ 511175 h 1010444"/>
              <a:gd name="connsiteX4" fmla="*/ 1710531 w 2281237"/>
              <a:gd name="connsiteY4" fmla="*/ 1000919 h 1010444"/>
              <a:gd name="connsiteX5" fmla="*/ 2281237 w 2281237"/>
              <a:gd name="connsiteY5" fmla="*/ 1010444 h 1010444"/>
              <a:gd name="connsiteX0" fmla="*/ 0 w 2281237"/>
              <a:gd name="connsiteY0" fmla="*/ 0 h 1010444"/>
              <a:gd name="connsiteX1" fmla="*/ 584200 w 2281237"/>
              <a:gd name="connsiteY1" fmla="*/ 0 h 1010444"/>
              <a:gd name="connsiteX2" fmla="*/ 860425 w 2281237"/>
              <a:gd name="connsiteY2" fmla="*/ 511175 h 1010444"/>
              <a:gd name="connsiteX3" fmla="*/ 1431925 w 2281237"/>
              <a:gd name="connsiteY3" fmla="*/ 511175 h 1010444"/>
              <a:gd name="connsiteX4" fmla="*/ 1710531 w 2281237"/>
              <a:gd name="connsiteY4" fmla="*/ 1005682 h 1010444"/>
              <a:gd name="connsiteX5" fmla="*/ 2281237 w 2281237"/>
              <a:gd name="connsiteY5" fmla="*/ 1010444 h 1010444"/>
              <a:gd name="connsiteX0" fmla="*/ 0 w 2281237"/>
              <a:gd name="connsiteY0" fmla="*/ 0 h 1008063"/>
              <a:gd name="connsiteX1" fmla="*/ 584200 w 2281237"/>
              <a:gd name="connsiteY1" fmla="*/ 0 h 1008063"/>
              <a:gd name="connsiteX2" fmla="*/ 860425 w 2281237"/>
              <a:gd name="connsiteY2" fmla="*/ 511175 h 1008063"/>
              <a:gd name="connsiteX3" fmla="*/ 1431925 w 2281237"/>
              <a:gd name="connsiteY3" fmla="*/ 511175 h 1008063"/>
              <a:gd name="connsiteX4" fmla="*/ 1710531 w 2281237"/>
              <a:gd name="connsiteY4" fmla="*/ 1005682 h 1008063"/>
              <a:gd name="connsiteX5" fmla="*/ 2281237 w 2281237"/>
              <a:gd name="connsiteY5" fmla="*/ 1008063 h 1008063"/>
              <a:gd name="connsiteX0" fmla="*/ 0 w 2281237"/>
              <a:gd name="connsiteY0" fmla="*/ 0 h 1008063"/>
              <a:gd name="connsiteX1" fmla="*/ 584200 w 2281237"/>
              <a:gd name="connsiteY1" fmla="*/ 0 h 1008063"/>
              <a:gd name="connsiteX2" fmla="*/ 860425 w 2281237"/>
              <a:gd name="connsiteY2" fmla="*/ 511175 h 1008063"/>
              <a:gd name="connsiteX3" fmla="*/ 1431925 w 2281237"/>
              <a:gd name="connsiteY3" fmla="*/ 511175 h 1008063"/>
              <a:gd name="connsiteX4" fmla="*/ 1710531 w 2281237"/>
              <a:gd name="connsiteY4" fmla="*/ 1005682 h 1008063"/>
              <a:gd name="connsiteX5" fmla="*/ 2281237 w 2281237"/>
              <a:gd name="connsiteY5" fmla="*/ 1008063 h 1008063"/>
              <a:gd name="connsiteX0" fmla="*/ 0 w 2281237"/>
              <a:gd name="connsiteY0" fmla="*/ 0 h 1008063"/>
              <a:gd name="connsiteX1" fmla="*/ 584200 w 2281237"/>
              <a:gd name="connsiteY1" fmla="*/ 0 h 1008063"/>
              <a:gd name="connsiteX2" fmla="*/ 860425 w 2281237"/>
              <a:gd name="connsiteY2" fmla="*/ 511175 h 1008063"/>
              <a:gd name="connsiteX3" fmla="*/ 1431925 w 2281237"/>
              <a:gd name="connsiteY3" fmla="*/ 511175 h 1008063"/>
              <a:gd name="connsiteX4" fmla="*/ 1712912 w 2281237"/>
              <a:gd name="connsiteY4" fmla="*/ 1008063 h 1008063"/>
              <a:gd name="connsiteX5" fmla="*/ 2281237 w 2281237"/>
              <a:gd name="connsiteY5" fmla="*/ 1008063 h 1008063"/>
              <a:gd name="connsiteX0" fmla="*/ 0 w 2281237"/>
              <a:gd name="connsiteY0" fmla="*/ 0 h 1008063"/>
              <a:gd name="connsiteX1" fmla="*/ 584200 w 2281237"/>
              <a:gd name="connsiteY1" fmla="*/ 0 h 1008063"/>
              <a:gd name="connsiteX2" fmla="*/ 860425 w 2281237"/>
              <a:gd name="connsiteY2" fmla="*/ 511175 h 1008063"/>
              <a:gd name="connsiteX3" fmla="*/ 1431925 w 2281237"/>
              <a:gd name="connsiteY3" fmla="*/ 511175 h 1008063"/>
              <a:gd name="connsiteX4" fmla="*/ 1712912 w 2281237"/>
              <a:gd name="connsiteY4" fmla="*/ 1008063 h 1008063"/>
              <a:gd name="connsiteX5" fmla="*/ 2281237 w 2281237"/>
              <a:gd name="connsiteY5" fmla="*/ 1008063 h 100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1237" h="1008063">
                <a:moveTo>
                  <a:pt x="0" y="0"/>
                </a:moveTo>
                <a:lnTo>
                  <a:pt x="584200" y="0"/>
                </a:lnTo>
                <a:lnTo>
                  <a:pt x="860425" y="511175"/>
                </a:lnTo>
                <a:lnTo>
                  <a:pt x="1431925" y="511175"/>
                </a:lnTo>
                <a:lnTo>
                  <a:pt x="1712912" y="1008063"/>
                </a:lnTo>
                <a:lnTo>
                  <a:pt x="2281237" y="1008063"/>
                </a:ln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1D84B3ED-18CB-A5F4-B9F0-ACAE7C2FEADA}"/>
              </a:ext>
            </a:extLst>
          </p:cNvPr>
          <p:cNvSpPr/>
          <p:nvPr/>
        </p:nvSpPr>
        <p:spPr>
          <a:xfrm>
            <a:off x="7562991" y="3106668"/>
            <a:ext cx="1712118" cy="1009651"/>
          </a:xfrm>
          <a:custGeom>
            <a:avLst/>
            <a:gdLst>
              <a:gd name="connsiteX0" fmla="*/ 0 w 1304925"/>
              <a:gd name="connsiteY0" fmla="*/ 1004888 h 1004888"/>
              <a:gd name="connsiteX1" fmla="*/ 280987 w 1304925"/>
              <a:gd name="connsiteY1" fmla="*/ 504825 h 1004888"/>
              <a:gd name="connsiteX2" fmla="*/ 852487 w 1304925"/>
              <a:gd name="connsiteY2" fmla="*/ 504825 h 1004888"/>
              <a:gd name="connsiteX3" fmla="*/ 1123950 w 1304925"/>
              <a:gd name="connsiteY3" fmla="*/ 0 h 1004888"/>
              <a:gd name="connsiteX4" fmla="*/ 1304925 w 1304925"/>
              <a:gd name="connsiteY4" fmla="*/ 0 h 1004888"/>
              <a:gd name="connsiteX0" fmla="*/ 0 w 1704975"/>
              <a:gd name="connsiteY0" fmla="*/ 1004888 h 1004888"/>
              <a:gd name="connsiteX1" fmla="*/ 280987 w 1704975"/>
              <a:gd name="connsiteY1" fmla="*/ 504825 h 1004888"/>
              <a:gd name="connsiteX2" fmla="*/ 852487 w 1704975"/>
              <a:gd name="connsiteY2" fmla="*/ 504825 h 1004888"/>
              <a:gd name="connsiteX3" fmla="*/ 1123950 w 1704975"/>
              <a:gd name="connsiteY3" fmla="*/ 0 h 1004888"/>
              <a:gd name="connsiteX4" fmla="*/ 1704975 w 1704975"/>
              <a:gd name="connsiteY4" fmla="*/ 2381 h 1004888"/>
              <a:gd name="connsiteX0" fmla="*/ 0 w 1714500"/>
              <a:gd name="connsiteY0" fmla="*/ 1004888 h 1004888"/>
              <a:gd name="connsiteX1" fmla="*/ 280987 w 1714500"/>
              <a:gd name="connsiteY1" fmla="*/ 504825 h 1004888"/>
              <a:gd name="connsiteX2" fmla="*/ 852487 w 1714500"/>
              <a:gd name="connsiteY2" fmla="*/ 504825 h 1004888"/>
              <a:gd name="connsiteX3" fmla="*/ 1123950 w 1714500"/>
              <a:gd name="connsiteY3" fmla="*/ 0 h 1004888"/>
              <a:gd name="connsiteX4" fmla="*/ 1714500 w 1714500"/>
              <a:gd name="connsiteY4" fmla="*/ 0 h 1004888"/>
              <a:gd name="connsiteX0" fmla="*/ 0 w 1719262"/>
              <a:gd name="connsiteY0" fmla="*/ 1014413 h 1014413"/>
              <a:gd name="connsiteX1" fmla="*/ 280987 w 1719262"/>
              <a:gd name="connsiteY1" fmla="*/ 514350 h 1014413"/>
              <a:gd name="connsiteX2" fmla="*/ 852487 w 1719262"/>
              <a:gd name="connsiteY2" fmla="*/ 514350 h 1014413"/>
              <a:gd name="connsiteX3" fmla="*/ 1123950 w 1719262"/>
              <a:gd name="connsiteY3" fmla="*/ 9525 h 1014413"/>
              <a:gd name="connsiteX4" fmla="*/ 1719262 w 1719262"/>
              <a:gd name="connsiteY4" fmla="*/ 0 h 1014413"/>
              <a:gd name="connsiteX0" fmla="*/ 0 w 1712118"/>
              <a:gd name="connsiteY0" fmla="*/ 1009650 h 1009650"/>
              <a:gd name="connsiteX1" fmla="*/ 280987 w 1712118"/>
              <a:gd name="connsiteY1" fmla="*/ 509587 h 1009650"/>
              <a:gd name="connsiteX2" fmla="*/ 852487 w 1712118"/>
              <a:gd name="connsiteY2" fmla="*/ 509587 h 1009650"/>
              <a:gd name="connsiteX3" fmla="*/ 1123950 w 1712118"/>
              <a:gd name="connsiteY3" fmla="*/ 4762 h 1009650"/>
              <a:gd name="connsiteX4" fmla="*/ 1712118 w 1712118"/>
              <a:gd name="connsiteY4" fmla="*/ 0 h 1009650"/>
              <a:gd name="connsiteX0" fmla="*/ 0 w 1712118"/>
              <a:gd name="connsiteY0" fmla="*/ 1009650 h 1009650"/>
              <a:gd name="connsiteX1" fmla="*/ 280987 w 1712118"/>
              <a:gd name="connsiteY1" fmla="*/ 509587 h 1009650"/>
              <a:gd name="connsiteX2" fmla="*/ 852487 w 1712118"/>
              <a:gd name="connsiteY2" fmla="*/ 509587 h 1009650"/>
              <a:gd name="connsiteX3" fmla="*/ 1121569 w 1712118"/>
              <a:gd name="connsiteY3" fmla="*/ 2381 h 1009650"/>
              <a:gd name="connsiteX4" fmla="*/ 1712118 w 1712118"/>
              <a:gd name="connsiteY4" fmla="*/ 0 h 1009650"/>
              <a:gd name="connsiteX0" fmla="*/ 0 w 1712118"/>
              <a:gd name="connsiteY0" fmla="*/ 1009650 h 1009650"/>
              <a:gd name="connsiteX1" fmla="*/ 280987 w 1712118"/>
              <a:gd name="connsiteY1" fmla="*/ 509587 h 1009650"/>
              <a:gd name="connsiteX2" fmla="*/ 852487 w 1712118"/>
              <a:gd name="connsiteY2" fmla="*/ 509587 h 1009650"/>
              <a:gd name="connsiteX3" fmla="*/ 1131094 w 1712118"/>
              <a:gd name="connsiteY3" fmla="*/ 2381 h 1009650"/>
              <a:gd name="connsiteX4" fmla="*/ 1712118 w 1712118"/>
              <a:gd name="connsiteY4" fmla="*/ 0 h 1009650"/>
              <a:gd name="connsiteX0" fmla="*/ 0 w 1712118"/>
              <a:gd name="connsiteY0" fmla="*/ 1009651 h 1009651"/>
              <a:gd name="connsiteX1" fmla="*/ 280987 w 1712118"/>
              <a:gd name="connsiteY1" fmla="*/ 509588 h 1009651"/>
              <a:gd name="connsiteX2" fmla="*/ 852487 w 1712118"/>
              <a:gd name="connsiteY2" fmla="*/ 509588 h 1009651"/>
              <a:gd name="connsiteX3" fmla="*/ 1133476 w 1712118"/>
              <a:gd name="connsiteY3" fmla="*/ 0 h 1009651"/>
              <a:gd name="connsiteX4" fmla="*/ 1712118 w 1712118"/>
              <a:gd name="connsiteY4" fmla="*/ 1 h 10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118" h="1009651">
                <a:moveTo>
                  <a:pt x="0" y="1009651"/>
                </a:moveTo>
                <a:lnTo>
                  <a:pt x="280987" y="509588"/>
                </a:lnTo>
                <a:lnTo>
                  <a:pt x="852487" y="509588"/>
                </a:lnTo>
                <a:lnTo>
                  <a:pt x="1133476" y="0"/>
                </a:lnTo>
                <a:lnTo>
                  <a:pt x="1712118" y="1"/>
                </a:ln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Freeform 58">
            <a:extLst>
              <a:ext uri="{FF2B5EF4-FFF2-40B4-BE49-F238E27FC236}">
                <a16:creationId xmlns:a16="http://schemas.microsoft.com/office/drawing/2014/main" id="{77FABE18-F82D-4584-63D7-97BA04F9AF3E}"/>
              </a:ext>
            </a:extLst>
          </p:cNvPr>
          <p:cNvSpPr/>
          <p:nvPr/>
        </p:nvSpPr>
        <p:spPr>
          <a:xfrm>
            <a:off x="9267966" y="3104289"/>
            <a:ext cx="1133474" cy="2369345"/>
          </a:xfrm>
          <a:custGeom>
            <a:avLst/>
            <a:gdLst>
              <a:gd name="connsiteX0" fmla="*/ 0 w 850106"/>
              <a:gd name="connsiteY0" fmla="*/ 0 h 1524000"/>
              <a:gd name="connsiteX1" fmla="*/ 290512 w 850106"/>
              <a:gd name="connsiteY1" fmla="*/ 511969 h 1524000"/>
              <a:gd name="connsiteX2" fmla="*/ 4762 w 850106"/>
              <a:gd name="connsiteY2" fmla="*/ 1019175 h 1524000"/>
              <a:gd name="connsiteX3" fmla="*/ 288131 w 850106"/>
              <a:gd name="connsiteY3" fmla="*/ 1524000 h 1524000"/>
              <a:gd name="connsiteX4" fmla="*/ 850106 w 850106"/>
              <a:gd name="connsiteY4" fmla="*/ 1512094 h 1524000"/>
              <a:gd name="connsiteX0" fmla="*/ 0 w 854869"/>
              <a:gd name="connsiteY0" fmla="*/ 0 h 1524000"/>
              <a:gd name="connsiteX1" fmla="*/ 290512 w 854869"/>
              <a:gd name="connsiteY1" fmla="*/ 511969 h 1524000"/>
              <a:gd name="connsiteX2" fmla="*/ 4762 w 854869"/>
              <a:gd name="connsiteY2" fmla="*/ 1019175 h 1524000"/>
              <a:gd name="connsiteX3" fmla="*/ 288131 w 854869"/>
              <a:gd name="connsiteY3" fmla="*/ 1524000 h 1524000"/>
              <a:gd name="connsiteX4" fmla="*/ 854869 w 854869"/>
              <a:gd name="connsiteY4" fmla="*/ 1519238 h 1524000"/>
              <a:gd name="connsiteX0" fmla="*/ 0 w 859631"/>
              <a:gd name="connsiteY0" fmla="*/ 0 h 1524000"/>
              <a:gd name="connsiteX1" fmla="*/ 290512 w 859631"/>
              <a:gd name="connsiteY1" fmla="*/ 511969 h 1524000"/>
              <a:gd name="connsiteX2" fmla="*/ 4762 w 859631"/>
              <a:gd name="connsiteY2" fmla="*/ 1019175 h 1524000"/>
              <a:gd name="connsiteX3" fmla="*/ 288131 w 859631"/>
              <a:gd name="connsiteY3" fmla="*/ 1524000 h 1524000"/>
              <a:gd name="connsiteX4" fmla="*/ 859631 w 859631"/>
              <a:gd name="connsiteY4" fmla="*/ 1519238 h 1524000"/>
              <a:gd name="connsiteX0" fmla="*/ 0 w 859631"/>
              <a:gd name="connsiteY0" fmla="*/ 0 h 1524000"/>
              <a:gd name="connsiteX1" fmla="*/ 290512 w 859631"/>
              <a:gd name="connsiteY1" fmla="*/ 511969 h 1524000"/>
              <a:gd name="connsiteX2" fmla="*/ 4762 w 859631"/>
              <a:gd name="connsiteY2" fmla="*/ 1019175 h 1524000"/>
              <a:gd name="connsiteX3" fmla="*/ 288131 w 859631"/>
              <a:gd name="connsiteY3" fmla="*/ 1524000 h 1524000"/>
              <a:gd name="connsiteX4" fmla="*/ 652462 w 859631"/>
              <a:gd name="connsiteY4" fmla="*/ 1516857 h 1524000"/>
              <a:gd name="connsiteX5" fmla="*/ 859631 w 859631"/>
              <a:gd name="connsiteY5" fmla="*/ 1519238 h 1524000"/>
              <a:gd name="connsiteX0" fmla="*/ 0 w 1092994"/>
              <a:gd name="connsiteY0" fmla="*/ 0 h 2090738"/>
              <a:gd name="connsiteX1" fmla="*/ 290512 w 1092994"/>
              <a:gd name="connsiteY1" fmla="*/ 511969 h 2090738"/>
              <a:gd name="connsiteX2" fmla="*/ 4762 w 1092994"/>
              <a:gd name="connsiteY2" fmla="*/ 1019175 h 2090738"/>
              <a:gd name="connsiteX3" fmla="*/ 288131 w 1092994"/>
              <a:gd name="connsiteY3" fmla="*/ 1524000 h 2090738"/>
              <a:gd name="connsiteX4" fmla="*/ 652462 w 1092994"/>
              <a:gd name="connsiteY4" fmla="*/ 1516857 h 2090738"/>
              <a:gd name="connsiteX5" fmla="*/ 1092994 w 1092994"/>
              <a:gd name="connsiteY5" fmla="*/ 2090738 h 2090738"/>
              <a:gd name="connsiteX0" fmla="*/ 0 w 1092994"/>
              <a:gd name="connsiteY0" fmla="*/ 0 h 2090738"/>
              <a:gd name="connsiteX1" fmla="*/ 290512 w 1092994"/>
              <a:gd name="connsiteY1" fmla="*/ 511969 h 2090738"/>
              <a:gd name="connsiteX2" fmla="*/ 4762 w 1092994"/>
              <a:gd name="connsiteY2" fmla="*/ 1019175 h 2090738"/>
              <a:gd name="connsiteX3" fmla="*/ 288131 w 1092994"/>
              <a:gd name="connsiteY3" fmla="*/ 1524000 h 2090738"/>
              <a:gd name="connsiteX4" fmla="*/ 652462 w 1092994"/>
              <a:gd name="connsiteY4" fmla="*/ 1516857 h 2090738"/>
              <a:gd name="connsiteX5" fmla="*/ 1009649 w 1092994"/>
              <a:gd name="connsiteY5" fmla="*/ 1964532 h 2090738"/>
              <a:gd name="connsiteX6" fmla="*/ 1092994 w 1092994"/>
              <a:gd name="connsiteY6" fmla="*/ 2090738 h 2090738"/>
              <a:gd name="connsiteX0" fmla="*/ 0 w 1133474"/>
              <a:gd name="connsiteY0" fmla="*/ 0 h 2090738"/>
              <a:gd name="connsiteX1" fmla="*/ 290512 w 1133474"/>
              <a:gd name="connsiteY1" fmla="*/ 511969 h 2090738"/>
              <a:gd name="connsiteX2" fmla="*/ 4762 w 1133474"/>
              <a:gd name="connsiteY2" fmla="*/ 1019175 h 2090738"/>
              <a:gd name="connsiteX3" fmla="*/ 288131 w 1133474"/>
              <a:gd name="connsiteY3" fmla="*/ 1524000 h 2090738"/>
              <a:gd name="connsiteX4" fmla="*/ 652462 w 1133474"/>
              <a:gd name="connsiteY4" fmla="*/ 1516857 h 2090738"/>
              <a:gd name="connsiteX5" fmla="*/ 1133474 w 1133474"/>
              <a:gd name="connsiteY5" fmla="*/ 2012157 h 2090738"/>
              <a:gd name="connsiteX6" fmla="*/ 1092994 w 1133474"/>
              <a:gd name="connsiteY6" fmla="*/ 2090738 h 2090738"/>
              <a:gd name="connsiteX0" fmla="*/ 0 w 1133474"/>
              <a:gd name="connsiteY0" fmla="*/ 0 h 2090738"/>
              <a:gd name="connsiteX1" fmla="*/ 290512 w 1133474"/>
              <a:gd name="connsiteY1" fmla="*/ 511969 h 2090738"/>
              <a:gd name="connsiteX2" fmla="*/ 4762 w 1133474"/>
              <a:gd name="connsiteY2" fmla="*/ 1019175 h 2090738"/>
              <a:gd name="connsiteX3" fmla="*/ 288131 w 1133474"/>
              <a:gd name="connsiteY3" fmla="*/ 1524000 h 2090738"/>
              <a:gd name="connsiteX4" fmla="*/ 859631 w 1133474"/>
              <a:gd name="connsiteY4" fmla="*/ 1519239 h 2090738"/>
              <a:gd name="connsiteX5" fmla="*/ 1133474 w 1133474"/>
              <a:gd name="connsiteY5" fmla="*/ 2012157 h 2090738"/>
              <a:gd name="connsiteX6" fmla="*/ 1092994 w 1133474"/>
              <a:gd name="connsiteY6" fmla="*/ 2090738 h 2090738"/>
              <a:gd name="connsiteX0" fmla="*/ 0 w 1133474"/>
              <a:gd name="connsiteY0" fmla="*/ 0 h 2090738"/>
              <a:gd name="connsiteX1" fmla="*/ 290512 w 1133474"/>
              <a:gd name="connsiteY1" fmla="*/ 511969 h 2090738"/>
              <a:gd name="connsiteX2" fmla="*/ 4762 w 1133474"/>
              <a:gd name="connsiteY2" fmla="*/ 1019175 h 2090738"/>
              <a:gd name="connsiteX3" fmla="*/ 288131 w 1133474"/>
              <a:gd name="connsiteY3" fmla="*/ 1524000 h 2090738"/>
              <a:gd name="connsiteX4" fmla="*/ 859631 w 1133474"/>
              <a:gd name="connsiteY4" fmla="*/ 1519239 h 2090738"/>
              <a:gd name="connsiteX5" fmla="*/ 1133474 w 1133474"/>
              <a:gd name="connsiteY5" fmla="*/ 2012157 h 2090738"/>
              <a:gd name="connsiteX6" fmla="*/ 1092994 w 1133474"/>
              <a:gd name="connsiteY6" fmla="*/ 2090738 h 2090738"/>
              <a:gd name="connsiteX0" fmla="*/ 0 w 1133474"/>
              <a:gd name="connsiteY0" fmla="*/ 0 h 2090738"/>
              <a:gd name="connsiteX1" fmla="*/ 290512 w 1133474"/>
              <a:gd name="connsiteY1" fmla="*/ 511969 h 2090738"/>
              <a:gd name="connsiteX2" fmla="*/ 4762 w 1133474"/>
              <a:gd name="connsiteY2" fmla="*/ 1019175 h 2090738"/>
              <a:gd name="connsiteX3" fmla="*/ 288131 w 1133474"/>
              <a:gd name="connsiteY3" fmla="*/ 1519237 h 2090738"/>
              <a:gd name="connsiteX4" fmla="*/ 859631 w 1133474"/>
              <a:gd name="connsiteY4" fmla="*/ 1519239 h 2090738"/>
              <a:gd name="connsiteX5" fmla="*/ 1133474 w 1133474"/>
              <a:gd name="connsiteY5" fmla="*/ 2012157 h 2090738"/>
              <a:gd name="connsiteX6" fmla="*/ 1092994 w 1133474"/>
              <a:gd name="connsiteY6" fmla="*/ 2090738 h 2090738"/>
              <a:gd name="connsiteX0" fmla="*/ 0 w 1133474"/>
              <a:gd name="connsiteY0" fmla="*/ 0 h 2090738"/>
              <a:gd name="connsiteX1" fmla="*/ 290512 w 1133474"/>
              <a:gd name="connsiteY1" fmla="*/ 511969 h 2090738"/>
              <a:gd name="connsiteX2" fmla="*/ 4762 w 1133474"/>
              <a:gd name="connsiteY2" fmla="*/ 1019175 h 2090738"/>
              <a:gd name="connsiteX3" fmla="*/ 288131 w 1133474"/>
              <a:gd name="connsiteY3" fmla="*/ 1519237 h 2090738"/>
              <a:gd name="connsiteX4" fmla="*/ 859631 w 1133474"/>
              <a:gd name="connsiteY4" fmla="*/ 1519239 h 2090738"/>
              <a:gd name="connsiteX5" fmla="*/ 1133474 w 1133474"/>
              <a:gd name="connsiteY5" fmla="*/ 2024063 h 2090738"/>
              <a:gd name="connsiteX6" fmla="*/ 1092994 w 1133474"/>
              <a:gd name="connsiteY6" fmla="*/ 2090738 h 2090738"/>
              <a:gd name="connsiteX0" fmla="*/ 0 w 1133474"/>
              <a:gd name="connsiteY0" fmla="*/ 0 h 2202657"/>
              <a:gd name="connsiteX1" fmla="*/ 290512 w 1133474"/>
              <a:gd name="connsiteY1" fmla="*/ 511969 h 2202657"/>
              <a:gd name="connsiteX2" fmla="*/ 4762 w 1133474"/>
              <a:gd name="connsiteY2" fmla="*/ 1019175 h 2202657"/>
              <a:gd name="connsiteX3" fmla="*/ 288131 w 1133474"/>
              <a:gd name="connsiteY3" fmla="*/ 1519237 h 2202657"/>
              <a:gd name="connsiteX4" fmla="*/ 859631 w 1133474"/>
              <a:gd name="connsiteY4" fmla="*/ 1519239 h 2202657"/>
              <a:gd name="connsiteX5" fmla="*/ 1133474 w 1133474"/>
              <a:gd name="connsiteY5" fmla="*/ 2024063 h 2202657"/>
              <a:gd name="connsiteX6" fmla="*/ 1016794 w 1133474"/>
              <a:gd name="connsiteY6" fmla="*/ 2202657 h 2202657"/>
              <a:gd name="connsiteX0" fmla="*/ 0 w 1133474"/>
              <a:gd name="connsiteY0" fmla="*/ 0 h 2283620"/>
              <a:gd name="connsiteX1" fmla="*/ 290512 w 1133474"/>
              <a:gd name="connsiteY1" fmla="*/ 511969 h 2283620"/>
              <a:gd name="connsiteX2" fmla="*/ 4762 w 1133474"/>
              <a:gd name="connsiteY2" fmla="*/ 1019175 h 2283620"/>
              <a:gd name="connsiteX3" fmla="*/ 288131 w 1133474"/>
              <a:gd name="connsiteY3" fmla="*/ 1519237 h 2283620"/>
              <a:gd name="connsiteX4" fmla="*/ 859631 w 1133474"/>
              <a:gd name="connsiteY4" fmla="*/ 1519239 h 2283620"/>
              <a:gd name="connsiteX5" fmla="*/ 1133474 w 1133474"/>
              <a:gd name="connsiteY5" fmla="*/ 2024063 h 2283620"/>
              <a:gd name="connsiteX6" fmla="*/ 983456 w 1133474"/>
              <a:gd name="connsiteY6" fmla="*/ 2283620 h 2283620"/>
              <a:gd name="connsiteX0" fmla="*/ 0 w 1133474"/>
              <a:gd name="connsiteY0" fmla="*/ 0 h 2369345"/>
              <a:gd name="connsiteX1" fmla="*/ 290512 w 1133474"/>
              <a:gd name="connsiteY1" fmla="*/ 511969 h 2369345"/>
              <a:gd name="connsiteX2" fmla="*/ 4762 w 1133474"/>
              <a:gd name="connsiteY2" fmla="*/ 1019175 h 2369345"/>
              <a:gd name="connsiteX3" fmla="*/ 288131 w 1133474"/>
              <a:gd name="connsiteY3" fmla="*/ 1519237 h 2369345"/>
              <a:gd name="connsiteX4" fmla="*/ 859631 w 1133474"/>
              <a:gd name="connsiteY4" fmla="*/ 1519239 h 2369345"/>
              <a:gd name="connsiteX5" fmla="*/ 1133474 w 1133474"/>
              <a:gd name="connsiteY5" fmla="*/ 2024063 h 2369345"/>
              <a:gd name="connsiteX6" fmla="*/ 931068 w 1133474"/>
              <a:gd name="connsiteY6" fmla="*/ 2369345 h 23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3474" h="2369345">
                <a:moveTo>
                  <a:pt x="0" y="0"/>
                </a:moveTo>
                <a:lnTo>
                  <a:pt x="290512" y="511969"/>
                </a:lnTo>
                <a:lnTo>
                  <a:pt x="4762" y="1019175"/>
                </a:lnTo>
                <a:lnTo>
                  <a:pt x="288131" y="1519237"/>
                </a:lnTo>
                <a:lnTo>
                  <a:pt x="859631" y="1519239"/>
                </a:lnTo>
                <a:lnTo>
                  <a:pt x="1133474" y="2024063"/>
                </a:lnTo>
                <a:lnTo>
                  <a:pt x="931068" y="2369345"/>
                </a:lnTo>
              </a:path>
            </a:pathLst>
          </a:cu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ED906D-F9FC-6A4D-51DF-51858296F233}"/>
              </a:ext>
            </a:extLst>
          </p:cNvPr>
          <p:cNvSpPr/>
          <p:nvPr/>
        </p:nvSpPr>
        <p:spPr>
          <a:xfrm>
            <a:off x="10098777" y="5413740"/>
            <a:ext cx="180000" cy="180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54926C9-AE63-A1FB-CE6F-4D93987E13BA}"/>
              </a:ext>
            </a:extLst>
          </p:cNvPr>
          <p:cNvSpPr/>
          <p:nvPr/>
        </p:nvSpPr>
        <p:spPr>
          <a:xfrm>
            <a:off x="692605" y="2154010"/>
            <a:ext cx="180000" cy="18000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83A7F8-06C9-5479-835B-8E63336923B3}"/>
              </a:ext>
            </a:extLst>
          </p:cNvPr>
          <p:cNvSpPr/>
          <p:nvPr/>
        </p:nvSpPr>
        <p:spPr>
          <a:xfrm>
            <a:off x="87221" y="1131695"/>
            <a:ext cx="2555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1. Kick-off meeting </a:t>
            </a:r>
            <a:endParaRPr lang="en-US" sz="1600" dirty="0">
              <a:solidFill>
                <a:schemeClr val="accent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PfMO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facilitates meeting with 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and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Innovation Table (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InnTab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)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supporting members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62AAA34-14C5-A4C7-A801-FCA552E5B75D}"/>
              </a:ext>
            </a:extLst>
          </p:cNvPr>
          <p:cNvSpPr/>
          <p:nvPr/>
        </p:nvSpPr>
        <p:spPr>
          <a:xfrm>
            <a:off x="3512635" y="5116454"/>
            <a:ext cx="2236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3. Facilitated BC development meetings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PfMO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facilitates meetings with </a:t>
            </a:r>
            <a:r>
              <a:rPr lang="en-US" sz="1400" b="1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and relevant 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supporting members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to draft BC sections.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A64068-4DF9-5F53-C21A-CFEAC4CF0FB3}"/>
              </a:ext>
            </a:extLst>
          </p:cNvPr>
          <p:cNvSpPr/>
          <p:nvPr/>
        </p:nvSpPr>
        <p:spPr>
          <a:xfrm>
            <a:off x="6561290" y="1988375"/>
            <a:ext cx="2078284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6. </a:t>
            </a:r>
            <a:r>
              <a:rPr lang="en-US" sz="1600" b="1">
                <a:solidFill>
                  <a:srgbClr val="7030A0"/>
                </a:solidFill>
                <a:cs typeface="Calibri Light"/>
              </a:rPr>
              <a:t>IMAC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 evaluation </a:t>
            </a:r>
            <a:r>
              <a:rPr lang="en-US" sz="1400" b="1">
                <a:solidFill>
                  <a:schemeClr val="accent3">
                    <a:lumMod val="50000"/>
                  </a:schemeClr>
                </a:solidFill>
                <a:cs typeface="Calibri Light"/>
              </a:rPr>
              <a:t>Client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presents to </a:t>
            </a:r>
            <a:r>
              <a:rPr lang="en-US" sz="1400" b="1">
                <a:solidFill>
                  <a:srgbClr val="7030A0"/>
                </a:solidFill>
                <a:cs typeface="Calibri Light"/>
              </a:rPr>
              <a:t>IMAC</a:t>
            </a:r>
            <a:r>
              <a:rPr lang="en-US" sz="1400" b="1">
                <a:solidFill>
                  <a:srgbClr val="0C779D"/>
                </a:solidFill>
                <a:cs typeface="Calibri Light"/>
              </a:rPr>
              <a:t>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and responds to their feedback. (in presentation).</a:t>
            </a:r>
            <a:endParaRPr lang="en-US" sz="1400">
              <a:solidFill>
                <a:schemeClr val="accent1">
                  <a:lumMod val="50000"/>
                </a:schemeClr>
              </a:solidFill>
              <a:cs typeface="Calibri Light" panose="020F030202020403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0B92CD-12CB-0D0B-4473-33CC4F0270C1}"/>
              </a:ext>
            </a:extLst>
          </p:cNvPr>
          <p:cNvSpPr/>
          <p:nvPr/>
        </p:nvSpPr>
        <p:spPr>
          <a:xfrm>
            <a:off x="6290562" y="5101297"/>
            <a:ext cx="2442550" cy="9848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5. </a:t>
            </a:r>
            <a:r>
              <a:rPr lang="en-US" sz="1600" b="1" err="1">
                <a:solidFill>
                  <a:srgbClr val="0C779D"/>
                </a:solidFill>
                <a:cs typeface="Calibri Light"/>
              </a:rPr>
              <a:t>InnTable</a:t>
            </a:r>
            <a:r>
              <a:rPr lang="en-US" sz="1600" b="1">
                <a:solidFill>
                  <a:srgbClr val="0C779D"/>
                </a:solidFill>
                <a:cs typeface="Calibri Light"/>
              </a:rPr>
              <a:t> 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/>
              </a:rPr>
              <a:t>Assessment</a:t>
            </a:r>
            <a:endParaRPr lang="en-US" sz="1600" b="1">
              <a:solidFill>
                <a:schemeClr val="accent1">
                  <a:lumMod val="50000"/>
                </a:schemeClr>
              </a:solidFill>
              <a:cs typeface="Calibri Light" panose="020F0302020204030204" pitchFamily="34" charset="0"/>
            </a:endParaRPr>
          </a:p>
          <a:p>
            <a:r>
              <a:rPr lang="en-US" sz="1400" b="1">
                <a:solidFill>
                  <a:schemeClr val="accent3">
                    <a:lumMod val="50000"/>
                  </a:schemeClr>
                </a:solidFill>
                <a:cs typeface="Calibri Light"/>
              </a:rPr>
              <a:t>Client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presents to </a:t>
            </a:r>
            <a:r>
              <a:rPr lang="en-US" sz="1400" b="1" err="1">
                <a:solidFill>
                  <a:srgbClr val="0C779D"/>
                </a:solidFill>
                <a:cs typeface="Calibri Light"/>
              </a:rPr>
              <a:t>InnTable</a:t>
            </a:r>
            <a:r>
              <a:rPr lang="en-US" sz="1400" b="1">
                <a:solidFill>
                  <a:srgbClr val="0C779D"/>
                </a:solidFill>
                <a:cs typeface="Calibri Light"/>
              </a:rPr>
              <a:t>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/>
              </a:rPr>
              <a:t>and responds to their feedback (in presentation).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099D6C-32A3-340C-F9EB-765502E66E65}"/>
              </a:ext>
            </a:extLst>
          </p:cNvPr>
          <p:cNvSpPr/>
          <p:nvPr/>
        </p:nvSpPr>
        <p:spPr>
          <a:xfrm>
            <a:off x="-4628" y="4665283"/>
            <a:ext cx="230247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2. BC discovery meeting 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PfMO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facilitates meeting;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 supporting members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ask questions of the </a:t>
            </a:r>
            <a:r>
              <a:rPr lang="en-US" sz="1400" b="1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48D19CF-AC62-DF52-493D-1259A8DDC9AE}"/>
              </a:ext>
            </a:extLst>
          </p:cNvPr>
          <p:cNvSpPr/>
          <p:nvPr/>
        </p:nvSpPr>
        <p:spPr>
          <a:xfrm>
            <a:off x="2448490" y="4632511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1F28618-47C3-12DD-67A5-65ABBBEE2237}"/>
              </a:ext>
            </a:extLst>
          </p:cNvPr>
          <p:cNvCxnSpPr>
            <a:cxnSpLocks/>
          </p:cNvCxnSpPr>
          <p:nvPr/>
        </p:nvCxnSpPr>
        <p:spPr>
          <a:xfrm rot="180000" flipV="1">
            <a:off x="5041697" y="3105892"/>
            <a:ext cx="252710" cy="527376"/>
          </a:xfrm>
          <a:prstGeom prst="line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Hexagon 29">
            <a:extLst>
              <a:ext uri="{FF2B5EF4-FFF2-40B4-BE49-F238E27FC236}">
                <a16:creationId xmlns:a16="http://schemas.microsoft.com/office/drawing/2014/main" id="{351AFC96-BFE2-77F3-2B9C-A4757CFC0C2B}"/>
              </a:ext>
            </a:extLst>
          </p:cNvPr>
          <p:cNvSpPr/>
          <p:nvPr/>
        </p:nvSpPr>
        <p:spPr>
          <a:xfrm>
            <a:off x="4180142" y="3601431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1DF1C00B-D43F-478E-B154-3BAB781FD8DB}"/>
              </a:ext>
            </a:extLst>
          </p:cNvPr>
          <p:cNvSpPr/>
          <p:nvPr/>
        </p:nvSpPr>
        <p:spPr>
          <a:xfrm>
            <a:off x="731317" y="3613865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A5E5D9B-6556-3B84-831C-49A9B93763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24800" r="27822" b="38933"/>
          <a:stretch/>
        </p:blipFill>
        <p:spPr>
          <a:xfrm>
            <a:off x="5764542" y="3349016"/>
            <a:ext cx="699151" cy="5609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007914-518E-59FD-FC8E-F956BE403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r="13423" b="12667"/>
          <a:stretch/>
        </p:blipFill>
        <p:spPr>
          <a:xfrm>
            <a:off x="10450744" y="4310611"/>
            <a:ext cx="551441" cy="64614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FD883F4-6763-D160-02B1-335B8A3B6B5E}"/>
              </a:ext>
            </a:extLst>
          </p:cNvPr>
          <p:cNvGrpSpPr/>
          <p:nvPr/>
        </p:nvGrpSpPr>
        <p:grpSpPr>
          <a:xfrm>
            <a:off x="6709307" y="4019913"/>
            <a:ext cx="1137372" cy="1099524"/>
            <a:chOff x="7263556" y="3370689"/>
            <a:chExt cx="1137372" cy="109952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9F4C38-1E93-C7CE-DFD0-D7A3B87D4F7F}"/>
                </a:ext>
              </a:extLst>
            </p:cNvPr>
            <p:cNvGrpSpPr/>
            <p:nvPr/>
          </p:nvGrpSpPr>
          <p:grpSpPr>
            <a:xfrm>
              <a:off x="7263556" y="3370689"/>
              <a:ext cx="1137372" cy="1099524"/>
              <a:chOff x="7263556" y="3370689"/>
              <a:chExt cx="1137372" cy="1099524"/>
            </a:xfrm>
          </p:grpSpPr>
          <p:sp>
            <p:nvSpPr>
              <p:cNvPr id="37" name="Hexagon 36">
                <a:extLst>
                  <a:ext uri="{FF2B5EF4-FFF2-40B4-BE49-F238E27FC236}">
                    <a16:creationId xmlns:a16="http://schemas.microsoft.com/office/drawing/2014/main" id="{5734F83B-D565-91A1-9162-57BCBE0B551E}"/>
                  </a:ext>
                </a:extLst>
              </p:cNvPr>
              <p:cNvSpPr/>
              <p:nvPr/>
            </p:nvSpPr>
            <p:spPr>
              <a:xfrm>
                <a:off x="7263556" y="3464445"/>
                <a:ext cx="1137372" cy="1005768"/>
              </a:xfrm>
              <a:prstGeom prst="hexagon">
                <a:avLst>
                  <a:gd name="adj" fmla="val 28222"/>
                  <a:gd name="vf" fmla="val 115470"/>
                </a:avLst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ACB30122-AA9B-3DA1-C03D-9FDAA0D631B5}"/>
                  </a:ext>
                </a:extLst>
              </p:cNvPr>
              <p:cNvGrpSpPr/>
              <p:nvPr/>
            </p:nvGrpSpPr>
            <p:grpSpPr>
              <a:xfrm>
                <a:off x="8029794" y="3370689"/>
                <a:ext cx="180000" cy="180000"/>
                <a:chOff x="2858134" y="4679224"/>
                <a:chExt cx="180000" cy="1800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30116B9-BF6B-0204-AFE6-503366BBD97E}"/>
                    </a:ext>
                  </a:extLst>
                </p:cNvPr>
                <p:cNvSpPr/>
                <p:nvPr/>
              </p:nvSpPr>
              <p:spPr>
                <a:xfrm>
                  <a:off x="2858134" y="4679224"/>
                  <a:ext cx="180000" cy="180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78C9106-1329-C037-BDC1-5F973B3AF613}"/>
                    </a:ext>
                  </a:extLst>
                </p:cNvPr>
                <p:cNvSpPr/>
                <p:nvPr/>
              </p:nvSpPr>
              <p:spPr>
                <a:xfrm>
                  <a:off x="2894426" y="4715516"/>
                  <a:ext cx="107416" cy="107416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pic>
          <p:nvPicPr>
            <p:cNvPr id="36" name="Graphic 35" descr="List with solid fill">
              <a:extLst>
                <a:ext uri="{FF2B5EF4-FFF2-40B4-BE49-F238E27FC236}">
                  <a16:creationId xmlns:a16="http://schemas.microsoft.com/office/drawing/2014/main" id="{843750DD-1C1B-E323-38C9-F961EA7A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61087" y="3613304"/>
              <a:ext cx="742310" cy="74231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C52FDCE-6E3B-FD18-4607-A5E1F825C06E}"/>
              </a:ext>
            </a:extLst>
          </p:cNvPr>
          <p:cNvGrpSpPr/>
          <p:nvPr/>
        </p:nvGrpSpPr>
        <p:grpSpPr>
          <a:xfrm>
            <a:off x="8416557" y="2109110"/>
            <a:ext cx="1137372" cy="1082198"/>
            <a:chOff x="8970806" y="1459886"/>
            <a:chExt cx="1137372" cy="10821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80D51EE-9FC4-9FFD-AFCB-5C4CBABF4356}"/>
                </a:ext>
              </a:extLst>
            </p:cNvPr>
            <p:cNvGrpSpPr/>
            <p:nvPr/>
          </p:nvGrpSpPr>
          <p:grpSpPr>
            <a:xfrm>
              <a:off x="8970806" y="1459886"/>
              <a:ext cx="1137372" cy="1082198"/>
              <a:chOff x="8970806" y="1459886"/>
              <a:chExt cx="1137372" cy="1082198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139450AB-7753-EA02-0168-3C8E445122DB}"/>
                  </a:ext>
                </a:extLst>
              </p:cNvPr>
              <p:cNvSpPr/>
              <p:nvPr/>
            </p:nvSpPr>
            <p:spPr>
              <a:xfrm>
                <a:off x="8970806" y="1459886"/>
                <a:ext cx="1137372" cy="1005768"/>
              </a:xfrm>
              <a:prstGeom prst="hexagon">
                <a:avLst>
                  <a:gd name="adj" fmla="val 28222"/>
                  <a:gd name="vf" fmla="val 115470"/>
                </a:avLst>
              </a:prstGeom>
              <a:noFill/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CA1F022-0867-7FAC-5FF7-F4D0DF6A0904}"/>
                  </a:ext>
                </a:extLst>
              </p:cNvPr>
              <p:cNvGrpSpPr/>
              <p:nvPr/>
            </p:nvGrpSpPr>
            <p:grpSpPr>
              <a:xfrm>
                <a:off x="9741041" y="2362084"/>
                <a:ext cx="180000" cy="180000"/>
                <a:chOff x="2858134" y="4679224"/>
                <a:chExt cx="180000" cy="180000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623AAA3-D2CF-0CBD-50EE-B50CF94BE092}"/>
                    </a:ext>
                  </a:extLst>
                </p:cNvPr>
                <p:cNvSpPr/>
                <p:nvPr/>
              </p:nvSpPr>
              <p:spPr>
                <a:xfrm>
                  <a:off x="2858134" y="4679224"/>
                  <a:ext cx="180000" cy="180000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F266D5E-5D59-F0C8-FAE0-7DDBAA808688}"/>
                    </a:ext>
                  </a:extLst>
                </p:cNvPr>
                <p:cNvSpPr/>
                <p:nvPr/>
              </p:nvSpPr>
              <p:spPr>
                <a:xfrm>
                  <a:off x="2894426" y="4715516"/>
                  <a:ext cx="107416" cy="107416"/>
                </a:xfrm>
                <a:prstGeom prst="ellipse">
                  <a:avLst/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pic>
          <p:nvPicPr>
            <p:cNvPr id="43" name="Graphic 42" descr="List with solid fill">
              <a:extLst>
                <a:ext uri="{FF2B5EF4-FFF2-40B4-BE49-F238E27FC236}">
                  <a16:creationId xmlns:a16="http://schemas.microsoft.com/office/drawing/2014/main" id="{57D56945-4A3B-DE9E-2658-EC5624226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68337" y="1629830"/>
              <a:ext cx="742310" cy="742310"/>
            </a:xfrm>
            <a:prstGeom prst="rect">
              <a:avLst/>
            </a:prstGeom>
          </p:spPr>
        </p:pic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6B86A9E-1381-024B-5563-4C029BFA57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24800" r="27822" b="38933"/>
          <a:stretch/>
        </p:blipFill>
        <p:spPr>
          <a:xfrm>
            <a:off x="8035172" y="3307380"/>
            <a:ext cx="699151" cy="56097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D49DEBC-83C8-B744-8124-7BEE1381535A}"/>
              </a:ext>
            </a:extLst>
          </p:cNvPr>
          <p:cNvSpPr/>
          <p:nvPr/>
        </p:nvSpPr>
        <p:spPr>
          <a:xfrm>
            <a:off x="8316165" y="783781"/>
            <a:ext cx="24038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>
                <a:solidFill>
                  <a:schemeClr val="accent1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Revise BC as required </a:t>
            </a:r>
          </a:p>
          <a:p>
            <a:r>
              <a:rPr lang="en-US" sz="1200" b="1" i="1">
                <a:solidFill>
                  <a:schemeClr val="accent6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PfMO</a:t>
            </a:r>
            <a:r>
              <a:rPr lang="en-US" sz="1200" i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sz="1200" i="1">
                <a:solidFill>
                  <a:schemeClr val="accent1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will assist client with implementing </a:t>
            </a:r>
            <a:r>
              <a:rPr lang="en-US" sz="1200" b="1" i="1" err="1">
                <a:solidFill>
                  <a:schemeClr val="accent2">
                    <a:lumMod val="75000"/>
                  </a:schemeClr>
                </a:solidFill>
                <a:cs typeface="Calibri Light" panose="020F0302020204030204" pitchFamily="34" charset="0"/>
              </a:rPr>
              <a:t>InnTable</a:t>
            </a:r>
            <a:r>
              <a:rPr lang="en-US" sz="1200" b="1" i="1">
                <a:solidFill>
                  <a:srgbClr val="0C779D"/>
                </a:solidFill>
                <a:cs typeface="Calibri Light" panose="020F0302020204030204" pitchFamily="34" charset="0"/>
              </a:rPr>
              <a:t> </a:t>
            </a:r>
            <a:r>
              <a:rPr lang="en-US" sz="1200" i="1">
                <a:solidFill>
                  <a:schemeClr val="accent1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and</a:t>
            </a:r>
            <a:r>
              <a:rPr lang="en-US" sz="1200" i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sz="1200" b="1" i="1">
                <a:solidFill>
                  <a:srgbClr val="AE78D6"/>
                </a:solidFill>
                <a:cs typeface="Calibri Light" panose="020F0302020204030204" pitchFamily="34" charset="0"/>
              </a:rPr>
              <a:t>IMAC</a:t>
            </a:r>
            <a:r>
              <a:rPr lang="en-US" sz="1200" i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sz="1200" i="1">
                <a:solidFill>
                  <a:schemeClr val="accent1">
                    <a:lumMod val="60000"/>
                    <a:lumOff val="40000"/>
                  </a:schemeClr>
                </a:solidFill>
                <a:cs typeface="Calibri Light" panose="020F0302020204030204" pitchFamily="34" charset="0"/>
              </a:rPr>
              <a:t>feedback.</a:t>
            </a:r>
            <a:endParaRPr lang="en-US" sz="1400" i="1">
              <a:solidFill>
                <a:schemeClr val="accent1">
                  <a:lumMod val="60000"/>
                  <a:lumOff val="40000"/>
                </a:schemeClr>
              </a:solidFill>
              <a:cs typeface="Calibri Light" panose="020F030202020403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0B2A0B-B013-066A-4855-9F1CBA32E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8" t="24800" r="27822" b="38933"/>
          <a:stretch/>
        </p:blipFill>
        <p:spPr>
          <a:xfrm>
            <a:off x="7944557" y="903137"/>
            <a:ext cx="393101" cy="315409"/>
          </a:xfrm>
          <a:prstGeom prst="rect">
            <a:avLst/>
          </a:prstGeom>
        </p:spPr>
      </p:pic>
      <p:sp>
        <p:nvSpPr>
          <p:cNvPr id="51" name="Hexagon 50">
            <a:extLst>
              <a:ext uri="{FF2B5EF4-FFF2-40B4-BE49-F238E27FC236}">
                <a16:creationId xmlns:a16="http://schemas.microsoft.com/office/drawing/2014/main" id="{DD03E0E9-521E-D53A-D157-C8E26054CAF7}"/>
              </a:ext>
            </a:extLst>
          </p:cNvPr>
          <p:cNvSpPr/>
          <p:nvPr/>
        </p:nvSpPr>
        <p:spPr>
          <a:xfrm>
            <a:off x="-58675" y="2219804"/>
            <a:ext cx="1137372" cy="1005768"/>
          </a:xfrm>
          <a:prstGeom prst="hexagon">
            <a:avLst>
              <a:gd name="adj" fmla="val 28222"/>
              <a:gd name="vf" fmla="val 115470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092E79-CB44-4C54-3D5D-590259263A59}"/>
              </a:ext>
            </a:extLst>
          </p:cNvPr>
          <p:cNvGrpSpPr/>
          <p:nvPr/>
        </p:nvGrpSpPr>
        <p:grpSpPr>
          <a:xfrm>
            <a:off x="716481" y="3110884"/>
            <a:ext cx="180000" cy="180000"/>
            <a:chOff x="5010819" y="5774213"/>
            <a:chExt cx="180000" cy="180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5C117C7A-AA27-29AE-D93C-68D9F045F6B9}"/>
                </a:ext>
              </a:extLst>
            </p:cNvPr>
            <p:cNvSpPr/>
            <p:nvPr/>
          </p:nvSpPr>
          <p:spPr>
            <a:xfrm>
              <a:off x="5010819" y="5774213"/>
              <a:ext cx="180000" cy="1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B0AEE1C-3D70-AE1F-E7B4-015F068ECAB7}"/>
                </a:ext>
              </a:extLst>
            </p:cNvPr>
            <p:cNvSpPr/>
            <p:nvPr/>
          </p:nvSpPr>
          <p:spPr>
            <a:xfrm>
              <a:off x="5047111" y="5810505"/>
              <a:ext cx="107416" cy="10741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AC04EA-A253-C0D7-CD58-B03E25F26B82}"/>
              </a:ext>
            </a:extLst>
          </p:cNvPr>
          <p:cNvGrpSpPr/>
          <p:nvPr/>
        </p:nvGrpSpPr>
        <p:grpSpPr>
          <a:xfrm>
            <a:off x="4934801" y="3519112"/>
            <a:ext cx="180000" cy="180000"/>
            <a:chOff x="5010819" y="5774213"/>
            <a:chExt cx="180000" cy="180000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9C45161-22E3-1A1C-BFFE-84C8F7859A70}"/>
                </a:ext>
              </a:extLst>
            </p:cNvPr>
            <p:cNvSpPr/>
            <p:nvPr/>
          </p:nvSpPr>
          <p:spPr>
            <a:xfrm>
              <a:off x="5010819" y="5774213"/>
              <a:ext cx="180000" cy="1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CAD7E60-392E-F86F-A990-964B8CADAA19}"/>
                </a:ext>
              </a:extLst>
            </p:cNvPr>
            <p:cNvSpPr/>
            <p:nvPr/>
          </p:nvSpPr>
          <p:spPr>
            <a:xfrm>
              <a:off x="5047111" y="5810505"/>
              <a:ext cx="107416" cy="10741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1157C69-ED34-DDD8-0E72-2D9626ADC382}"/>
              </a:ext>
            </a:extLst>
          </p:cNvPr>
          <p:cNvGrpSpPr/>
          <p:nvPr/>
        </p:nvGrpSpPr>
        <p:grpSpPr>
          <a:xfrm>
            <a:off x="3214124" y="4507598"/>
            <a:ext cx="180000" cy="180000"/>
            <a:chOff x="5010819" y="5774213"/>
            <a:chExt cx="180000" cy="18000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256C6A3-E2C1-6B79-946F-B304E9531825}"/>
                </a:ext>
              </a:extLst>
            </p:cNvPr>
            <p:cNvSpPr/>
            <p:nvPr/>
          </p:nvSpPr>
          <p:spPr>
            <a:xfrm>
              <a:off x="5010819" y="5774213"/>
              <a:ext cx="180000" cy="1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B716180-17BC-8F68-91F0-C6F6937F7591}"/>
                </a:ext>
              </a:extLst>
            </p:cNvPr>
            <p:cNvSpPr/>
            <p:nvPr/>
          </p:nvSpPr>
          <p:spPr>
            <a:xfrm>
              <a:off x="5047111" y="5810505"/>
              <a:ext cx="107416" cy="10741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6EBB54-E293-D64A-F6F9-3FC4F8011EFE}"/>
              </a:ext>
            </a:extLst>
          </p:cNvPr>
          <p:cNvGrpSpPr/>
          <p:nvPr/>
        </p:nvGrpSpPr>
        <p:grpSpPr>
          <a:xfrm>
            <a:off x="1757128" y="4049333"/>
            <a:ext cx="180000" cy="180000"/>
            <a:chOff x="5010819" y="5774213"/>
            <a:chExt cx="180000" cy="180000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6B63C49-955F-CAB2-54FB-E1D04E5E146F}"/>
                </a:ext>
              </a:extLst>
            </p:cNvPr>
            <p:cNvSpPr/>
            <p:nvPr/>
          </p:nvSpPr>
          <p:spPr>
            <a:xfrm>
              <a:off x="5010819" y="5774213"/>
              <a:ext cx="180000" cy="1800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04F9CA0-64F9-3AC2-5263-B60290C8DF69}"/>
                </a:ext>
              </a:extLst>
            </p:cNvPr>
            <p:cNvSpPr/>
            <p:nvPr/>
          </p:nvSpPr>
          <p:spPr>
            <a:xfrm>
              <a:off x="5047111" y="5810505"/>
              <a:ext cx="107416" cy="10741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68DAE779-4464-542A-04FF-EE5B414543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16" b="89724" l="119" r="99524">
                        <a14:foregroundMark x1="14524" y1="29755" x2="14524" y2="29755"/>
                        <a14:foregroundMark x1="46667" y1="26994" x2="46667" y2="26994"/>
                        <a14:foregroundMark x1="51190" y1="14724" x2="51190" y2="14724"/>
                        <a14:foregroundMark x1="52738" y1="45552" x2="52738" y2="45552"/>
                        <a14:foregroundMark x1="88095" y1="30675" x2="88095" y2="30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69" y="2426061"/>
            <a:ext cx="763695" cy="592772"/>
          </a:xfrm>
          <a:prstGeom prst="rect">
            <a:avLst/>
          </a:prstGeom>
        </p:spPr>
      </p:pic>
      <p:pic>
        <p:nvPicPr>
          <p:cNvPr id="65" name="Graphic 64" descr="Presentation with checklist with solid fill">
            <a:extLst>
              <a:ext uri="{FF2B5EF4-FFF2-40B4-BE49-F238E27FC236}">
                <a16:creationId xmlns:a16="http://schemas.microsoft.com/office/drawing/2014/main" id="{49FB6504-54CC-5AE7-2F59-99701FAE55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208" y="3789232"/>
            <a:ext cx="731520" cy="731520"/>
          </a:xfrm>
          <a:prstGeom prst="rect">
            <a:avLst/>
          </a:prstGeom>
        </p:spPr>
      </p:pic>
      <p:sp>
        <p:nvSpPr>
          <p:cNvPr id="66" name="Freeform 11">
            <a:extLst>
              <a:ext uri="{FF2B5EF4-FFF2-40B4-BE49-F238E27FC236}">
                <a16:creationId xmlns:a16="http://schemas.microsoft.com/office/drawing/2014/main" id="{4481EEB0-B29C-F51F-A45D-56C32ECE4418}"/>
              </a:ext>
            </a:extLst>
          </p:cNvPr>
          <p:cNvSpPr>
            <a:spLocks noEditPoints="1"/>
          </p:cNvSpPr>
          <p:nvPr/>
        </p:nvSpPr>
        <p:spPr bwMode="auto">
          <a:xfrm>
            <a:off x="2775268" y="4845117"/>
            <a:ext cx="548640" cy="548640"/>
          </a:xfrm>
          <a:custGeom>
            <a:avLst/>
            <a:gdLst>
              <a:gd name="T0" fmla="*/ 66 w 193"/>
              <a:gd name="T1" fmla="*/ 165 h 189"/>
              <a:gd name="T2" fmla="*/ 160 w 193"/>
              <a:gd name="T3" fmla="*/ 71 h 189"/>
              <a:gd name="T4" fmla="*/ 163 w 193"/>
              <a:gd name="T5" fmla="*/ 68 h 189"/>
              <a:gd name="T6" fmla="*/ 165 w 193"/>
              <a:gd name="T7" fmla="*/ 65 h 189"/>
              <a:gd name="T8" fmla="*/ 192 w 193"/>
              <a:gd name="T9" fmla="*/ 39 h 189"/>
              <a:gd name="T10" fmla="*/ 192 w 193"/>
              <a:gd name="T11" fmla="*/ 33 h 189"/>
              <a:gd name="T12" fmla="*/ 160 w 193"/>
              <a:gd name="T13" fmla="*/ 1 h 189"/>
              <a:gd name="T14" fmla="*/ 154 w 193"/>
              <a:gd name="T15" fmla="*/ 1 h 189"/>
              <a:gd name="T16" fmla="*/ 128 w 193"/>
              <a:gd name="T17" fmla="*/ 28 h 189"/>
              <a:gd name="T18" fmla="*/ 125 w 193"/>
              <a:gd name="T19" fmla="*/ 30 h 189"/>
              <a:gd name="T20" fmla="*/ 122 w 193"/>
              <a:gd name="T21" fmla="*/ 33 h 189"/>
              <a:gd name="T22" fmla="*/ 29 w 193"/>
              <a:gd name="T23" fmla="*/ 127 h 189"/>
              <a:gd name="T24" fmla="*/ 25 w 193"/>
              <a:gd name="T25" fmla="*/ 133 h 189"/>
              <a:gd name="T26" fmla="*/ 1 w 193"/>
              <a:gd name="T27" fmla="*/ 187 h 189"/>
              <a:gd name="T28" fmla="*/ 3 w 193"/>
              <a:gd name="T29" fmla="*/ 189 h 189"/>
              <a:gd name="T30" fmla="*/ 59 w 193"/>
              <a:gd name="T31" fmla="*/ 169 h 189"/>
              <a:gd name="T32" fmla="*/ 66 w 193"/>
              <a:gd name="T33" fmla="*/ 165 h 189"/>
              <a:gd name="T34" fmla="*/ 148 w 193"/>
              <a:gd name="T35" fmla="*/ 22 h 189"/>
              <a:gd name="T36" fmla="*/ 154 w 193"/>
              <a:gd name="T37" fmla="*/ 15 h 189"/>
              <a:gd name="T38" fmla="*/ 160 w 193"/>
              <a:gd name="T39" fmla="*/ 15 h 189"/>
              <a:gd name="T40" fmla="*/ 178 w 193"/>
              <a:gd name="T41" fmla="*/ 33 h 189"/>
              <a:gd name="T42" fmla="*/ 178 w 193"/>
              <a:gd name="T43" fmla="*/ 39 h 189"/>
              <a:gd name="T44" fmla="*/ 171 w 193"/>
              <a:gd name="T45" fmla="*/ 45 h 189"/>
              <a:gd name="T46" fmla="*/ 166 w 193"/>
              <a:gd name="T47" fmla="*/ 45 h 189"/>
              <a:gd name="T48" fmla="*/ 148 w 193"/>
              <a:gd name="T49" fmla="*/ 27 h 189"/>
              <a:gd name="T50" fmla="*/ 148 w 193"/>
              <a:gd name="T51" fmla="*/ 22 h 189"/>
              <a:gd name="T52" fmla="*/ 28 w 193"/>
              <a:gd name="T53" fmla="*/ 175 h 189"/>
              <a:gd name="T54" fmla="*/ 22 w 193"/>
              <a:gd name="T55" fmla="*/ 173 h 189"/>
              <a:gd name="T56" fmla="*/ 18 w 193"/>
              <a:gd name="T57" fmla="*/ 169 h 189"/>
              <a:gd name="T58" fmla="*/ 17 w 193"/>
              <a:gd name="T59" fmla="*/ 163 h 189"/>
              <a:gd name="T60" fmla="*/ 29 w 193"/>
              <a:gd name="T61" fmla="*/ 136 h 189"/>
              <a:gd name="T62" fmla="*/ 32 w 193"/>
              <a:gd name="T63" fmla="*/ 130 h 189"/>
              <a:gd name="T64" fmla="*/ 34 w 193"/>
              <a:gd name="T65" fmla="*/ 132 h 189"/>
              <a:gd name="T66" fmla="*/ 34 w 193"/>
              <a:gd name="T67" fmla="*/ 144 h 189"/>
              <a:gd name="T68" fmla="*/ 37 w 193"/>
              <a:gd name="T69" fmla="*/ 147 h 189"/>
              <a:gd name="T70" fmla="*/ 44 w 193"/>
              <a:gd name="T71" fmla="*/ 146 h 189"/>
              <a:gd name="T72" fmla="*/ 47 w 193"/>
              <a:gd name="T73" fmla="*/ 148 h 189"/>
              <a:gd name="T74" fmla="*/ 45 w 193"/>
              <a:gd name="T75" fmla="*/ 156 h 189"/>
              <a:gd name="T76" fmla="*/ 49 w 193"/>
              <a:gd name="T77" fmla="*/ 159 h 189"/>
              <a:gd name="T78" fmla="*/ 60 w 193"/>
              <a:gd name="T79" fmla="*/ 160 h 189"/>
              <a:gd name="T80" fmla="*/ 62 w 193"/>
              <a:gd name="T81" fmla="*/ 161 h 189"/>
              <a:gd name="T82" fmla="*/ 57 w 193"/>
              <a:gd name="T83" fmla="*/ 164 h 189"/>
              <a:gd name="T84" fmla="*/ 28 w 193"/>
              <a:gd name="T85" fmla="*/ 175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3" h="189">
                <a:moveTo>
                  <a:pt x="66" y="165"/>
                </a:moveTo>
                <a:cubicBezTo>
                  <a:pt x="160" y="71"/>
                  <a:pt x="160" y="71"/>
                  <a:pt x="160" y="71"/>
                </a:cubicBezTo>
                <a:cubicBezTo>
                  <a:pt x="161" y="69"/>
                  <a:pt x="163" y="68"/>
                  <a:pt x="163" y="68"/>
                </a:cubicBezTo>
                <a:cubicBezTo>
                  <a:pt x="163" y="68"/>
                  <a:pt x="164" y="67"/>
                  <a:pt x="165" y="65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93" y="37"/>
                  <a:pt x="193" y="35"/>
                  <a:pt x="192" y="33"/>
                </a:cubicBezTo>
                <a:cubicBezTo>
                  <a:pt x="160" y="1"/>
                  <a:pt x="160" y="1"/>
                  <a:pt x="160" y="1"/>
                </a:cubicBezTo>
                <a:cubicBezTo>
                  <a:pt x="158" y="0"/>
                  <a:pt x="156" y="0"/>
                  <a:pt x="154" y="1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6" y="29"/>
                  <a:pt x="125" y="30"/>
                  <a:pt x="125" y="30"/>
                </a:cubicBezTo>
                <a:cubicBezTo>
                  <a:pt x="125" y="31"/>
                  <a:pt x="124" y="32"/>
                  <a:pt x="122" y="33"/>
                </a:cubicBezTo>
                <a:cubicBezTo>
                  <a:pt x="29" y="127"/>
                  <a:pt x="29" y="127"/>
                  <a:pt x="29" y="127"/>
                </a:cubicBezTo>
                <a:cubicBezTo>
                  <a:pt x="28" y="128"/>
                  <a:pt x="26" y="131"/>
                  <a:pt x="25" y="133"/>
                </a:cubicBezTo>
                <a:cubicBezTo>
                  <a:pt x="1" y="187"/>
                  <a:pt x="1" y="187"/>
                  <a:pt x="1" y="187"/>
                </a:cubicBezTo>
                <a:cubicBezTo>
                  <a:pt x="0" y="188"/>
                  <a:pt x="1" y="189"/>
                  <a:pt x="3" y="189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1" y="168"/>
                  <a:pt x="64" y="166"/>
                  <a:pt x="66" y="165"/>
                </a:cubicBezTo>
                <a:close/>
                <a:moveTo>
                  <a:pt x="148" y="22"/>
                </a:moveTo>
                <a:cubicBezTo>
                  <a:pt x="154" y="15"/>
                  <a:pt x="154" y="15"/>
                  <a:pt x="154" y="15"/>
                </a:cubicBezTo>
                <a:cubicBezTo>
                  <a:pt x="156" y="14"/>
                  <a:pt x="158" y="14"/>
                  <a:pt x="160" y="15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9" y="35"/>
                  <a:pt x="179" y="37"/>
                  <a:pt x="178" y="39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0" y="47"/>
                  <a:pt x="167" y="47"/>
                  <a:pt x="166" y="45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46" y="26"/>
                  <a:pt x="146" y="23"/>
                  <a:pt x="148" y="22"/>
                </a:cubicBezTo>
                <a:close/>
                <a:moveTo>
                  <a:pt x="28" y="175"/>
                </a:moveTo>
                <a:cubicBezTo>
                  <a:pt x="26" y="175"/>
                  <a:pt x="23" y="175"/>
                  <a:pt x="22" y="173"/>
                </a:cubicBezTo>
                <a:cubicBezTo>
                  <a:pt x="18" y="169"/>
                  <a:pt x="18" y="169"/>
                  <a:pt x="18" y="169"/>
                </a:cubicBezTo>
                <a:cubicBezTo>
                  <a:pt x="16" y="168"/>
                  <a:pt x="16" y="165"/>
                  <a:pt x="17" y="163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4"/>
                  <a:pt x="31" y="131"/>
                  <a:pt x="32" y="130"/>
                </a:cubicBezTo>
                <a:cubicBezTo>
                  <a:pt x="34" y="129"/>
                  <a:pt x="35" y="130"/>
                  <a:pt x="34" y="132"/>
                </a:cubicBezTo>
                <a:cubicBezTo>
                  <a:pt x="34" y="144"/>
                  <a:pt x="34" y="144"/>
                  <a:pt x="34" y="144"/>
                </a:cubicBezTo>
                <a:cubicBezTo>
                  <a:pt x="34" y="146"/>
                  <a:pt x="35" y="148"/>
                  <a:pt x="37" y="147"/>
                </a:cubicBezTo>
                <a:cubicBezTo>
                  <a:pt x="44" y="146"/>
                  <a:pt x="44" y="146"/>
                  <a:pt x="44" y="146"/>
                </a:cubicBezTo>
                <a:cubicBezTo>
                  <a:pt x="46" y="145"/>
                  <a:pt x="47" y="146"/>
                  <a:pt x="47" y="148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8"/>
                  <a:pt x="47" y="159"/>
                  <a:pt x="49" y="159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3" y="160"/>
                  <a:pt x="62" y="161"/>
                </a:cubicBezTo>
                <a:cubicBezTo>
                  <a:pt x="61" y="162"/>
                  <a:pt x="59" y="163"/>
                  <a:pt x="57" y="164"/>
                </a:cubicBezTo>
                <a:lnTo>
                  <a:pt x="28" y="17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BFBACD-AD82-F241-013E-B7AD1951A5EB}"/>
              </a:ext>
            </a:extLst>
          </p:cNvPr>
          <p:cNvSpPr/>
          <p:nvPr/>
        </p:nvSpPr>
        <p:spPr>
          <a:xfrm>
            <a:off x="2986173" y="2639876"/>
            <a:ext cx="2351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4. Final Review</a:t>
            </a:r>
          </a:p>
          <a:p>
            <a:r>
              <a:rPr lang="en-US" sz="1400" b="1">
                <a:solidFill>
                  <a:schemeClr val="accent6">
                    <a:lumMod val="50000"/>
                  </a:schemeClr>
                </a:solidFill>
                <a:cs typeface="Calibri Light" panose="020F0302020204030204" pitchFamily="34" charset="0"/>
              </a:rPr>
              <a:t>PfMO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facilitates meetings with 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supporting members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the </a:t>
            </a:r>
            <a:r>
              <a:rPr lang="en-US" sz="1400" b="1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to secure their sign-off.</a:t>
            </a:r>
          </a:p>
        </p:txBody>
      </p:sp>
      <p:pic>
        <p:nvPicPr>
          <p:cNvPr id="68" name="Graphic 67" descr="Signature with solid fill">
            <a:extLst>
              <a:ext uri="{FF2B5EF4-FFF2-40B4-BE49-F238E27FC236}">
                <a16:creationId xmlns:a16="http://schemas.microsoft.com/office/drawing/2014/main" id="{1C614160-0747-A249-3A73-78A890673A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9263" y="3835162"/>
            <a:ext cx="635986" cy="635986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F288566F-BDCB-EDE7-0F0E-98050B2BC5C0}"/>
              </a:ext>
            </a:extLst>
          </p:cNvPr>
          <p:cNvSpPr/>
          <p:nvPr/>
        </p:nvSpPr>
        <p:spPr>
          <a:xfrm>
            <a:off x="8697690" y="5455008"/>
            <a:ext cx="2267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7. </a:t>
            </a:r>
            <a:r>
              <a:rPr lang="en-US" sz="1600" b="1">
                <a:solidFill>
                  <a:srgbClr val="7030A0"/>
                </a:solidFill>
                <a:cs typeface="Calibri Light" panose="020F0302020204030204" pitchFamily="34" charset="0"/>
              </a:rPr>
              <a:t>IMAC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endorses BC</a:t>
            </a:r>
            <a:r>
              <a:rPr lang="en-US" sz="140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Client moves to detailed planning stage.  </a:t>
            </a:r>
          </a:p>
        </p:txBody>
      </p:sp>
    </p:spTree>
    <p:extLst>
      <p:ext uri="{BB962C8B-B14F-4D97-AF65-F5344CB8AC3E}">
        <p14:creationId xmlns:p14="http://schemas.microsoft.com/office/powerpoint/2010/main" val="62808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9" grpId="0"/>
      <p:bldP spid="67" grpId="0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E5A4-1AAC-483C-C91A-7565091C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1116AD8-D6F6-DB6D-32CE-9644648D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90" y="420624"/>
            <a:ext cx="10515600" cy="851425"/>
          </a:xfrm>
        </p:spPr>
        <p:txBody>
          <a:bodyPr>
            <a:normAutofit/>
          </a:bodyPr>
          <a:lstStyle/>
          <a:p>
            <a:r>
              <a:rPr lang="en-US" sz="4000"/>
              <a:t>Business Case (BC) Key Sections</a:t>
            </a:r>
          </a:p>
        </p:txBody>
      </p:sp>
      <p:sp>
        <p:nvSpPr>
          <p:cNvPr id="6" name="Freeform 87">
            <a:extLst>
              <a:ext uri="{FF2B5EF4-FFF2-40B4-BE49-F238E27FC236}">
                <a16:creationId xmlns:a16="http://schemas.microsoft.com/office/drawing/2014/main" id="{42F68ED4-484C-54FF-2D12-65CE29E662BD}"/>
              </a:ext>
            </a:extLst>
          </p:cNvPr>
          <p:cNvSpPr>
            <a:spLocks/>
          </p:cNvSpPr>
          <p:nvPr/>
        </p:nvSpPr>
        <p:spPr bwMode="auto">
          <a:xfrm>
            <a:off x="4307989" y="2451565"/>
            <a:ext cx="192419" cy="368401"/>
          </a:xfrm>
          <a:custGeom>
            <a:avLst/>
            <a:gdLst>
              <a:gd name="T0" fmla="*/ 133 w 134"/>
              <a:gd name="T1" fmla="*/ 11 h 256"/>
              <a:gd name="T2" fmla="*/ 37 w 134"/>
              <a:gd name="T3" fmla="*/ 220 h 256"/>
              <a:gd name="T4" fmla="*/ 0 w 134"/>
              <a:gd name="T5" fmla="*/ 256 h 256"/>
              <a:gd name="T6" fmla="*/ 12 w 134"/>
              <a:gd name="T7" fmla="*/ 207 h 256"/>
              <a:gd name="T8" fmla="*/ 105 w 134"/>
              <a:gd name="T9" fmla="*/ 0 h 256"/>
              <a:gd name="T10" fmla="*/ 134 w 134"/>
              <a:gd name="T11" fmla="*/ 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256">
                <a:moveTo>
                  <a:pt x="133" y="11"/>
                </a:moveTo>
                <a:lnTo>
                  <a:pt x="37" y="220"/>
                </a:lnTo>
                <a:lnTo>
                  <a:pt x="0" y="256"/>
                </a:lnTo>
                <a:lnTo>
                  <a:pt x="12" y="207"/>
                </a:lnTo>
                <a:lnTo>
                  <a:pt x="105" y="0"/>
                </a:lnTo>
                <a:lnTo>
                  <a:pt x="134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4E183-77B8-E02C-2323-7C40572C82DE}"/>
              </a:ext>
            </a:extLst>
          </p:cNvPr>
          <p:cNvSpPr txBox="1"/>
          <p:nvPr/>
        </p:nvSpPr>
        <p:spPr>
          <a:xfrm>
            <a:off x="1688541" y="1471380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1. Background, needs,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C2BFBC-A51F-8325-7ABF-E08110558223}"/>
              </a:ext>
            </a:extLst>
          </p:cNvPr>
          <p:cNvSpPr txBox="1"/>
          <p:nvPr/>
        </p:nvSpPr>
        <p:spPr>
          <a:xfrm>
            <a:off x="1688541" y="2306206"/>
            <a:ext cx="293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2. Success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548919-4C11-5811-555C-10925A54F996}"/>
              </a:ext>
            </a:extLst>
          </p:cNvPr>
          <p:cNvSpPr txBox="1"/>
          <p:nvPr/>
        </p:nvSpPr>
        <p:spPr>
          <a:xfrm>
            <a:off x="1688540" y="3131881"/>
            <a:ext cx="5104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3. Options, Pros/Cons, Recommended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C125EC-B34E-4934-5D19-ED3E1AF85AD0}"/>
              </a:ext>
            </a:extLst>
          </p:cNvPr>
          <p:cNvSpPr txBox="1"/>
          <p:nvPr/>
        </p:nvSpPr>
        <p:spPr>
          <a:xfrm>
            <a:off x="1688541" y="3947625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4. Benefits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EA729-CB43-23E3-55B7-63FB5349950B}"/>
              </a:ext>
            </a:extLst>
          </p:cNvPr>
          <p:cNvSpPr txBox="1"/>
          <p:nvPr/>
        </p:nvSpPr>
        <p:spPr>
          <a:xfrm>
            <a:off x="1688541" y="4799995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5. Project costs/operation costs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F3C1C-C6BD-8225-5235-F8269EA3DBA3}"/>
              </a:ext>
            </a:extLst>
          </p:cNvPr>
          <p:cNvSpPr txBox="1"/>
          <p:nvPr/>
        </p:nvSpPr>
        <p:spPr>
          <a:xfrm>
            <a:off x="1688541" y="5536554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6. Risks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011D7D-ABC4-D04D-CD76-93A997A740C8}"/>
              </a:ext>
            </a:extLst>
          </p:cNvPr>
          <p:cNvGrpSpPr/>
          <p:nvPr/>
        </p:nvGrpSpPr>
        <p:grpSpPr>
          <a:xfrm>
            <a:off x="950790" y="2206392"/>
            <a:ext cx="606972" cy="599738"/>
            <a:chOff x="5400851" y="2068547"/>
            <a:chExt cx="606972" cy="599738"/>
          </a:xfrm>
        </p:grpSpPr>
        <p:sp>
          <p:nvSpPr>
            <p:cNvPr id="14" name="Speech Bubble: Oval 13">
              <a:extLst>
                <a:ext uri="{FF2B5EF4-FFF2-40B4-BE49-F238E27FC236}">
                  <a16:creationId xmlns:a16="http://schemas.microsoft.com/office/drawing/2014/main" id="{E1BBD445-B97E-9851-E9D9-FA6396FDD85D}"/>
                </a:ext>
              </a:extLst>
            </p:cNvPr>
            <p:cNvSpPr/>
            <p:nvPr/>
          </p:nvSpPr>
          <p:spPr>
            <a:xfrm>
              <a:off x="5400851" y="2068547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5A6A45-1759-9FA7-5CD3-5A07EB8D2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3" r="11998" b="12959"/>
            <a:stretch/>
          </p:blipFill>
          <p:spPr>
            <a:xfrm>
              <a:off x="5532085" y="2161643"/>
              <a:ext cx="344504" cy="41354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0A163-8646-8A28-6D7B-D76A767534E3}"/>
              </a:ext>
            </a:extLst>
          </p:cNvPr>
          <p:cNvGrpSpPr/>
          <p:nvPr/>
        </p:nvGrpSpPr>
        <p:grpSpPr>
          <a:xfrm>
            <a:off x="950790" y="1371566"/>
            <a:ext cx="606972" cy="599738"/>
            <a:chOff x="950790" y="1346550"/>
            <a:chExt cx="606972" cy="599738"/>
          </a:xfrm>
        </p:grpSpPr>
        <p:sp>
          <p:nvSpPr>
            <p:cNvPr id="17" name="Speech Bubble: Oval 16">
              <a:extLst>
                <a:ext uri="{FF2B5EF4-FFF2-40B4-BE49-F238E27FC236}">
                  <a16:creationId xmlns:a16="http://schemas.microsoft.com/office/drawing/2014/main" id="{52CFF90A-BF6E-8FAC-E4D2-E311AC001AEE}"/>
                </a:ext>
              </a:extLst>
            </p:cNvPr>
            <p:cNvSpPr/>
            <p:nvPr/>
          </p:nvSpPr>
          <p:spPr>
            <a:xfrm>
              <a:off x="950790" y="1346550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Graphic 17" descr="Bullseye with solid fill">
              <a:extLst>
                <a:ext uri="{FF2B5EF4-FFF2-40B4-BE49-F238E27FC236}">
                  <a16:creationId xmlns:a16="http://schemas.microsoft.com/office/drawing/2014/main" id="{8CB7CBA1-4A4B-8BEC-F467-FE3D45B24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2163" y="1384306"/>
              <a:ext cx="524226" cy="52422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EB885E-C4A2-1D60-748B-0089A68475D6}"/>
              </a:ext>
            </a:extLst>
          </p:cNvPr>
          <p:cNvGrpSpPr/>
          <p:nvPr/>
        </p:nvGrpSpPr>
        <p:grpSpPr>
          <a:xfrm>
            <a:off x="950790" y="3847811"/>
            <a:ext cx="606972" cy="599738"/>
            <a:chOff x="950790" y="3786432"/>
            <a:chExt cx="606972" cy="599738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C8F24C24-EBDD-3205-3922-725A8CA6CEEC}"/>
                </a:ext>
              </a:extLst>
            </p:cNvPr>
            <p:cNvSpPr/>
            <p:nvPr/>
          </p:nvSpPr>
          <p:spPr>
            <a:xfrm>
              <a:off x="950790" y="3786432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35E66D-DD9A-0B5F-F161-30FBA551D9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47" t="13932" r="13497" b="27342"/>
            <a:stretch/>
          </p:blipFill>
          <p:spPr>
            <a:xfrm>
              <a:off x="1044713" y="3921675"/>
              <a:ext cx="419126" cy="329253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AB7A42-08B3-CD51-468F-4BC5435D3C25}"/>
              </a:ext>
            </a:extLst>
          </p:cNvPr>
          <p:cNvGrpSpPr/>
          <p:nvPr/>
        </p:nvGrpSpPr>
        <p:grpSpPr>
          <a:xfrm>
            <a:off x="950779" y="3032067"/>
            <a:ext cx="606972" cy="599738"/>
            <a:chOff x="1173558" y="2983809"/>
            <a:chExt cx="606972" cy="599738"/>
          </a:xfrm>
        </p:grpSpPr>
        <p:sp>
          <p:nvSpPr>
            <p:cNvPr id="23" name="Speech Bubble: Oval 22">
              <a:extLst>
                <a:ext uri="{FF2B5EF4-FFF2-40B4-BE49-F238E27FC236}">
                  <a16:creationId xmlns:a16="http://schemas.microsoft.com/office/drawing/2014/main" id="{2D52389D-040B-F5D4-5484-41699C3425B9}"/>
                </a:ext>
              </a:extLst>
            </p:cNvPr>
            <p:cNvSpPr/>
            <p:nvPr/>
          </p:nvSpPr>
          <p:spPr>
            <a:xfrm>
              <a:off x="1173558" y="2983809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Decision chart with solid fill">
              <a:extLst>
                <a:ext uri="{FF2B5EF4-FFF2-40B4-BE49-F238E27FC236}">
                  <a16:creationId xmlns:a16="http://schemas.microsoft.com/office/drawing/2014/main" id="{B5DF4127-81D2-4529-0F9B-6B9AC028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8444" y="3055078"/>
              <a:ext cx="457200" cy="4572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DDEED4-692A-204A-8BD5-4E035F0DD7CA}"/>
              </a:ext>
            </a:extLst>
          </p:cNvPr>
          <p:cNvGrpSpPr/>
          <p:nvPr/>
        </p:nvGrpSpPr>
        <p:grpSpPr>
          <a:xfrm>
            <a:off x="950790" y="4700181"/>
            <a:ext cx="606972" cy="599738"/>
            <a:chOff x="950790" y="4700181"/>
            <a:chExt cx="606972" cy="599738"/>
          </a:xfrm>
        </p:grpSpPr>
        <p:sp>
          <p:nvSpPr>
            <p:cNvPr id="26" name="Speech Bubble: Oval 25">
              <a:extLst>
                <a:ext uri="{FF2B5EF4-FFF2-40B4-BE49-F238E27FC236}">
                  <a16:creationId xmlns:a16="http://schemas.microsoft.com/office/drawing/2014/main" id="{88C2CFC0-F238-2F28-5C96-56D743D5ADF4}"/>
                </a:ext>
              </a:extLst>
            </p:cNvPr>
            <p:cNvSpPr/>
            <p:nvPr/>
          </p:nvSpPr>
          <p:spPr>
            <a:xfrm>
              <a:off x="950790" y="4700181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Dollar with solid fill">
              <a:extLst>
                <a:ext uri="{FF2B5EF4-FFF2-40B4-BE49-F238E27FC236}">
                  <a16:creationId xmlns:a16="http://schemas.microsoft.com/office/drawing/2014/main" id="{B9AEBAD0-725B-73AA-09A1-A7483D88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71396" y="4817170"/>
              <a:ext cx="365760" cy="36576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2DC64CF-6BDA-BD19-1F8C-DBEC33BA551C}"/>
              </a:ext>
            </a:extLst>
          </p:cNvPr>
          <p:cNvGrpSpPr/>
          <p:nvPr/>
        </p:nvGrpSpPr>
        <p:grpSpPr>
          <a:xfrm>
            <a:off x="950790" y="5436740"/>
            <a:ext cx="606972" cy="599738"/>
            <a:chOff x="950790" y="5413022"/>
            <a:chExt cx="606972" cy="599738"/>
          </a:xfrm>
        </p:grpSpPr>
        <p:sp>
          <p:nvSpPr>
            <p:cNvPr id="29" name="Speech Bubble: Oval 28">
              <a:extLst>
                <a:ext uri="{FF2B5EF4-FFF2-40B4-BE49-F238E27FC236}">
                  <a16:creationId xmlns:a16="http://schemas.microsoft.com/office/drawing/2014/main" id="{0546CBCC-1147-3E90-3B0E-667C3A6AAEB5}"/>
                </a:ext>
              </a:extLst>
            </p:cNvPr>
            <p:cNvSpPr/>
            <p:nvPr/>
          </p:nvSpPr>
          <p:spPr>
            <a:xfrm>
              <a:off x="950790" y="5413022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A7EA5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 descr="High voltage with solid fill">
              <a:extLst>
                <a:ext uri="{FF2B5EF4-FFF2-40B4-BE49-F238E27FC236}">
                  <a16:creationId xmlns:a16="http://schemas.microsoft.com/office/drawing/2014/main" id="{F60244F4-7B51-7D73-1598-17A04B52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48536" y="5507151"/>
              <a:ext cx="411480" cy="41148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E6F408-23AE-7B47-E5D1-3A92F398432E}"/>
              </a:ext>
            </a:extLst>
          </p:cNvPr>
          <p:cNvGrpSpPr/>
          <p:nvPr/>
        </p:nvGrpSpPr>
        <p:grpSpPr>
          <a:xfrm>
            <a:off x="7408232" y="2206392"/>
            <a:ext cx="606972" cy="599738"/>
            <a:chOff x="7445675" y="2252940"/>
            <a:chExt cx="606972" cy="599738"/>
          </a:xfrm>
        </p:grpSpPr>
        <p:sp>
          <p:nvSpPr>
            <p:cNvPr id="32" name="Speech Bubble: Oval 31">
              <a:extLst>
                <a:ext uri="{FF2B5EF4-FFF2-40B4-BE49-F238E27FC236}">
                  <a16:creationId xmlns:a16="http://schemas.microsoft.com/office/drawing/2014/main" id="{AFD6F013-2FA2-DF36-EA8E-2F9446B67DC5}"/>
                </a:ext>
              </a:extLst>
            </p:cNvPr>
            <p:cNvSpPr/>
            <p:nvPr/>
          </p:nvSpPr>
          <p:spPr>
            <a:xfrm>
              <a:off x="7445675" y="2252940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5ECCF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Daily calendar with solid fill">
              <a:extLst>
                <a:ext uri="{FF2B5EF4-FFF2-40B4-BE49-F238E27FC236}">
                  <a16:creationId xmlns:a16="http://schemas.microsoft.com/office/drawing/2014/main" id="{046DB74F-BDD7-D985-4995-012A4B5B9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20561" y="2324209"/>
              <a:ext cx="457200" cy="4572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FFEA2-9601-DE2A-991A-4795A6B01745}"/>
              </a:ext>
            </a:extLst>
          </p:cNvPr>
          <p:cNvGrpSpPr/>
          <p:nvPr/>
        </p:nvGrpSpPr>
        <p:grpSpPr>
          <a:xfrm>
            <a:off x="7408232" y="1371566"/>
            <a:ext cx="606972" cy="599738"/>
            <a:chOff x="7445675" y="1371566"/>
            <a:chExt cx="606972" cy="599738"/>
          </a:xfrm>
        </p:grpSpPr>
        <p:sp>
          <p:nvSpPr>
            <p:cNvPr id="35" name="Speech Bubble: Oval 34">
              <a:extLst>
                <a:ext uri="{FF2B5EF4-FFF2-40B4-BE49-F238E27FC236}">
                  <a16:creationId xmlns:a16="http://schemas.microsoft.com/office/drawing/2014/main" id="{C7F6774E-28CE-90BF-6DE7-329CBCDF244C}"/>
                </a:ext>
              </a:extLst>
            </p:cNvPr>
            <p:cNvSpPr/>
            <p:nvPr/>
          </p:nvSpPr>
          <p:spPr>
            <a:xfrm>
              <a:off x="7445675" y="1371566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Checklist with solid fill">
              <a:extLst>
                <a:ext uri="{FF2B5EF4-FFF2-40B4-BE49-F238E27FC236}">
                  <a16:creationId xmlns:a16="http://schemas.microsoft.com/office/drawing/2014/main" id="{62AF2F30-72F1-A4FE-FABA-E4003011A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520561" y="1427905"/>
              <a:ext cx="457200" cy="4572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732661E-79FF-5BD2-F403-CD8852E9FADD}"/>
              </a:ext>
            </a:extLst>
          </p:cNvPr>
          <p:cNvGrpSpPr/>
          <p:nvPr/>
        </p:nvGrpSpPr>
        <p:grpSpPr>
          <a:xfrm>
            <a:off x="7408232" y="3032067"/>
            <a:ext cx="606972" cy="599738"/>
            <a:chOff x="7729252" y="3164327"/>
            <a:chExt cx="606972" cy="59973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F621344-2605-8D00-AAF5-72D3516B13FF}"/>
                </a:ext>
              </a:extLst>
            </p:cNvPr>
            <p:cNvGrpSpPr/>
            <p:nvPr/>
          </p:nvGrpSpPr>
          <p:grpSpPr>
            <a:xfrm>
              <a:off x="7729252" y="3164327"/>
              <a:ext cx="606972" cy="599738"/>
              <a:chOff x="7729252" y="3164327"/>
              <a:chExt cx="606972" cy="599738"/>
            </a:xfrm>
          </p:grpSpPr>
          <p:sp>
            <p:nvSpPr>
              <p:cNvPr id="40" name="Speech Bubble: Oval 39">
                <a:extLst>
                  <a:ext uri="{FF2B5EF4-FFF2-40B4-BE49-F238E27FC236}">
                    <a16:creationId xmlns:a16="http://schemas.microsoft.com/office/drawing/2014/main" id="{B978D6AC-35F0-DB72-7CD8-3A9E98B13636}"/>
                  </a:ext>
                </a:extLst>
              </p:cNvPr>
              <p:cNvSpPr/>
              <p:nvPr/>
            </p:nvSpPr>
            <p:spPr>
              <a:xfrm>
                <a:off x="7729252" y="3164327"/>
                <a:ext cx="606972" cy="599738"/>
              </a:xfrm>
              <a:prstGeom prst="wedgeEllipseCallout">
                <a:avLst>
                  <a:gd name="adj1" fmla="val 54492"/>
                  <a:gd name="adj2" fmla="val 41914"/>
                </a:avLst>
              </a:prstGeom>
              <a:solidFill>
                <a:srgbClr val="A7EA5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Graphic 40" descr="Magnifying glass with solid fill">
                <a:extLst>
                  <a:ext uri="{FF2B5EF4-FFF2-40B4-BE49-F238E27FC236}">
                    <a16:creationId xmlns:a16="http://schemas.microsoft.com/office/drawing/2014/main" id="{D2A94F7D-0DFC-CEA0-AEEA-68269E8B1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6037" y="3278128"/>
                <a:ext cx="457200" cy="457200"/>
              </a:xfrm>
              <a:prstGeom prst="rect">
                <a:avLst/>
              </a:prstGeom>
            </p:spPr>
          </p:pic>
        </p:grpSp>
        <p:pic>
          <p:nvPicPr>
            <p:cNvPr id="39" name="Graphic 38" descr="Dollar with solid fill">
              <a:extLst>
                <a:ext uri="{FF2B5EF4-FFF2-40B4-BE49-F238E27FC236}">
                  <a16:creationId xmlns:a16="http://schemas.microsoft.com/office/drawing/2014/main" id="{3CE61E4A-D766-AB5E-DB76-B1EEDE65C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95578" y="3327036"/>
              <a:ext cx="274320" cy="27432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9E1123-61D8-DD7A-EC77-E3B8A94F2F74}"/>
              </a:ext>
            </a:extLst>
          </p:cNvPr>
          <p:cNvGrpSpPr/>
          <p:nvPr/>
        </p:nvGrpSpPr>
        <p:grpSpPr>
          <a:xfrm>
            <a:off x="7408232" y="4700181"/>
            <a:ext cx="606972" cy="599738"/>
            <a:chOff x="7370789" y="4800636"/>
            <a:chExt cx="606972" cy="599738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4C76BCF0-A5AD-A137-C115-EF9B4C60AD5E}"/>
                </a:ext>
              </a:extLst>
            </p:cNvPr>
            <p:cNvSpPr/>
            <p:nvPr/>
          </p:nvSpPr>
          <p:spPr>
            <a:xfrm>
              <a:off x="7370789" y="4800636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F1412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 descr="Connections with solid fill">
              <a:extLst>
                <a:ext uri="{FF2B5EF4-FFF2-40B4-BE49-F238E27FC236}">
                  <a16:creationId xmlns:a16="http://schemas.microsoft.com/office/drawing/2014/main" id="{CF18D4C7-2BD0-B021-3495-4428EA2E3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445675" y="4871905"/>
              <a:ext cx="457200" cy="4572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D266F1-10FD-683E-23E5-AEAF098F202B}"/>
              </a:ext>
            </a:extLst>
          </p:cNvPr>
          <p:cNvGrpSpPr/>
          <p:nvPr/>
        </p:nvGrpSpPr>
        <p:grpSpPr>
          <a:xfrm>
            <a:off x="7408232" y="3847811"/>
            <a:ext cx="606972" cy="599738"/>
            <a:chOff x="7445675" y="3909191"/>
            <a:chExt cx="606972" cy="599738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56D4700E-FFEA-9A08-8590-E8C739EE8B00}"/>
                </a:ext>
              </a:extLst>
            </p:cNvPr>
            <p:cNvSpPr/>
            <p:nvPr/>
          </p:nvSpPr>
          <p:spPr>
            <a:xfrm>
              <a:off x="7445675" y="3909191"/>
              <a:ext cx="606972" cy="599738"/>
            </a:xfrm>
            <a:prstGeom prst="wedgeEllipseCallout">
              <a:avLst>
                <a:gd name="adj1" fmla="val 54492"/>
                <a:gd name="adj2" fmla="val 41914"/>
              </a:avLst>
            </a:prstGeom>
            <a:solidFill>
              <a:srgbClr val="2373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 descr="Inbox with solid fill">
              <a:extLst>
                <a:ext uri="{FF2B5EF4-FFF2-40B4-BE49-F238E27FC236}">
                  <a16:creationId xmlns:a16="http://schemas.microsoft.com/office/drawing/2014/main" id="{2053A04C-89BA-E9D0-8898-9915AD09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520561" y="3980460"/>
              <a:ext cx="457200" cy="457200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E659888E-12F2-839A-5520-7251EBAFFAF0}"/>
              </a:ext>
            </a:extLst>
          </p:cNvPr>
          <p:cNvSpPr txBox="1"/>
          <p:nvPr/>
        </p:nvSpPr>
        <p:spPr>
          <a:xfrm>
            <a:off x="8241265" y="1471380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7. Deliverables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BC14CC-9A43-1C2E-D507-4CC86C1AAB41}"/>
              </a:ext>
            </a:extLst>
          </p:cNvPr>
          <p:cNvSpPr txBox="1"/>
          <p:nvPr/>
        </p:nvSpPr>
        <p:spPr>
          <a:xfrm>
            <a:off x="8241265" y="2306206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8. Schedule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E9424B1-F670-73DE-D32F-C3CE16C20E93}"/>
              </a:ext>
            </a:extLst>
          </p:cNvPr>
          <p:cNvSpPr txBox="1"/>
          <p:nvPr/>
        </p:nvSpPr>
        <p:spPr>
          <a:xfrm>
            <a:off x="8241265" y="3131881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9. Investment analysis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D4FB38-D340-7221-C31B-77DD365ACC8F}"/>
              </a:ext>
            </a:extLst>
          </p:cNvPr>
          <p:cNvSpPr txBox="1"/>
          <p:nvPr/>
        </p:nvSpPr>
        <p:spPr>
          <a:xfrm>
            <a:off x="8241265" y="3947625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10. Assumptions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4522EB-B061-00A2-1831-FB5F6DD95923}"/>
              </a:ext>
            </a:extLst>
          </p:cNvPr>
          <p:cNvSpPr txBox="1"/>
          <p:nvPr/>
        </p:nvSpPr>
        <p:spPr>
          <a:xfrm>
            <a:off x="8241265" y="4799995"/>
            <a:ext cx="385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11. Stakeholders</a:t>
            </a:r>
          </a:p>
        </p:txBody>
      </p:sp>
    </p:spTree>
    <p:extLst>
      <p:ext uri="{BB962C8B-B14F-4D97-AF65-F5344CB8AC3E}">
        <p14:creationId xmlns:p14="http://schemas.microsoft.com/office/powerpoint/2010/main" val="198554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2683"/>
            <a:ext cx="10515600" cy="1325563"/>
          </a:xfrm>
        </p:spPr>
        <p:txBody>
          <a:bodyPr/>
          <a:lstStyle/>
          <a:p>
            <a:pPr algn="ctr"/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Meet The Players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7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81D0C-1139-0A35-4ABA-307075605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9C016B-4054-07FF-D5D0-3C08541B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700" y="216263"/>
            <a:ext cx="10515600" cy="734210"/>
          </a:xfrm>
        </p:spPr>
        <p:txBody>
          <a:bodyPr>
            <a:normAutofit/>
          </a:bodyPr>
          <a:lstStyle/>
          <a:p>
            <a:r>
              <a:rPr lang="en-US" sz="4000"/>
              <a:t>Procurement &amp; Detailed Planning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634BC6-C355-1735-1215-B6578DABA7C2}"/>
              </a:ext>
            </a:extLst>
          </p:cNvPr>
          <p:cNvCxnSpPr>
            <a:cxnSpLocks/>
          </p:cNvCxnSpPr>
          <p:nvPr/>
        </p:nvCxnSpPr>
        <p:spPr>
          <a:xfrm>
            <a:off x="4862284" y="2330109"/>
            <a:ext cx="0" cy="369719"/>
          </a:xfrm>
          <a:prstGeom prst="line">
            <a:avLst/>
          </a:prstGeom>
          <a:ln w="28575">
            <a:solidFill>
              <a:srgbClr val="821A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46A0A5-A819-3E6D-67F5-FF839D04EE35}"/>
              </a:ext>
            </a:extLst>
          </p:cNvPr>
          <p:cNvCxnSpPr>
            <a:cxnSpLocks/>
          </p:cNvCxnSpPr>
          <p:nvPr/>
        </p:nvCxnSpPr>
        <p:spPr>
          <a:xfrm>
            <a:off x="10710396" y="4288490"/>
            <a:ext cx="0" cy="3697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1">
            <a:extLst>
              <a:ext uri="{FF2B5EF4-FFF2-40B4-BE49-F238E27FC236}">
                <a16:creationId xmlns:a16="http://schemas.microsoft.com/office/drawing/2014/main" id="{43C78B61-BC96-FB63-7CFA-14B81FB1BCD5}"/>
              </a:ext>
            </a:extLst>
          </p:cNvPr>
          <p:cNvSpPr/>
          <p:nvPr/>
        </p:nvSpPr>
        <p:spPr>
          <a:xfrm>
            <a:off x="1776006" y="3486239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42">
            <a:extLst>
              <a:ext uri="{FF2B5EF4-FFF2-40B4-BE49-F238E27FC236}">
                <a16:creationId xmlns:a16="http://schemas.microsoft.com/office/drawing/2014/main" id="{8DB2D67B-7F83-3850-312F-4ABE88191FD8}"/>
              </a:ext>
            </a:extLst>
          </p:cNvPr>
          <p:cNvSpPr/>
          <p:nvPr/>
        </p:nvSpPr>
        <p:spPr>
          <a:xfrm>
            <a:off x="3728752" y="3486239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43">
            <a:extLst>
              <a:ext uri="{FF2B5EF4-FFF2-40B4-BE49-F238E27FC236}">
                <a16:creationId xmlns:a16="http://schemas.microsoft.com/office/drawing/2014/main" id="{BE591658-0091-AE31-3729-4ABC4CF4986F}"/>
              </a:ext>
            </a:extLst>
          </p:cNvPr>
          <p:cNvSpPr/>
          <p:nvPr/>
        </p:nvSpPr>
        <p:spPr>
          <a:xfrm>
            <a:off x="5681498" y="3486239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44">
            <a:extLst>
              <a:ext uri="{FF2B5EF4-FFF2-40B4-BE49-F238E27FC236}">
                <a16:creationId xmlns:a16="http://schemas.microsoft.com/office/drawing/2014/main" id="{C75CF2EA-6663-4191-204E-1C78CAC192BB}"/>
              </a:ext>
            </a:extLst>
          </p:cNvPr>
          <p:cNvSpPr/>
          <p:nvPr/>
        </p:nvSpPr>
        <p:spPr>
          <a:xfrm>
            <a:off x="7634244" y="3486239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4D81F8-1B66-76B1-5913-499B1007B342}"/>
              </a:ext>
            </a:extLst>
          </p:cNvPr>
          <p:cNvCxnSpPr>
            <a:cxnSpLocks/>
          </p:cNvCxnSpPr>
          <p:nvPr/>
        </p:nvCxnSpPr>
        <p:spPr>
          <a:xfrm>
            <a:off x="946114" y="2330109"/>
            <a:ext cx="0" cy="369719"/>
          </a:xfrm>
          <a:prstGeom prst="line">
            <a:avLst/>
          </a:prstGeom>
          <a:ln w="28575">
            <a:solidFill>
              <a:srgbClr val="5A9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585E42-5A91-8D38-BEF6-C97EFFB90CF0}"/>
              </a:ext>
            </a:extLst>
          </p:cNvPr>
          <p:cNvCxnSpPr>
            <a:cxnSpLocks/>
          </p:cNvCxnSpPr>
          <p:nvPr/>
        </p:nvCxnSpPr>
        <p:spPr>
          <a:xfrm>
            <a:off x="2937079" y="4288490"/>
            <a:ext cx="0" cy="369719"/>
          </a:xfrm>
          <a:prstGeom prst="line">
            <a:avLst/>
          </a:prstGeom>
          <a:ln w="28575">
            <a:solidFill>
              <a:srgbClr val="0C7C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E7A9E92-18F7-3A09-8DDB-6476A6A30423}"/>
              </a:ext>
            </a:extLst>
          </p:cNvPr>
          <p:cNvSpPr txBox="1"/>
          <p:nvPr/>
        </p:nvSpPr>
        <p:spPr>
          <a:xfrm>
            <a:off x="1961138" y="4640369"/>
            <a:ext cx="1935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0C7CA4"/>
                </a:solidFill>
              </a:rPr>
              <a:t>Updated approach /solution option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E6647-2029-3AAA-FD88-AAE389C96636}"/>
              </a:ext>
            </a:extLst>
          </p:cNvPr>
          <p:cNvCxnSpPr>
            <a:cxnSpLocks/>
          </p:cNvCxnSpPr>
          <p:nvPr/>
        </p:nvCxnSpPr>
        <p:spPr>
          <a:xfrm>
            <a:off x="6823847" y="4288490"/>
            <a:ext cx="0" cy="369719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B88D5F-49B1-C46E-DF71-B1DEE1E24F2F}"/>
              </a:ext>
            </a:extLst>
          </p:cNvPr>
          <p:cNvSpPr txBox="1"/>
          <p:nvPr/>
        </p:nvSpPr>
        <p:spPr>
          <a:xfrm>
            <a:off x="5849679" y="4640369"/>
            <a:ext cx="1935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3735D"/>
                </a:solidFill>
              </a:rPr>
              <a:t>Updated project budget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EFA53F-0657-DD5D-7E4B-5E9445B1EFA8}"/>
              </a:ext>
            </a:extLst>
          </p:cNvPr>
          <p:cNvSpPr txBox="1"/>
          <p:nvPr/>
        </p:nvSpPr>
        <p:spPr>
          <a:xfrm>
            <a:off x="3802726" y="1636985"/>
            <a:ext cx="2119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821A08"/>
                </a:solidFill>
              </a:rPr>
              <a:t>Updated project scope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0C2F53-D3EB-6AE7-F640-90E97B8D8805}"/>
              </a:ext>
            </a:extLst>
          </p:cNvPr>
          <p:cNvSpPr txBox="1"/>
          <p:nvPr/>
        </p:nvSpPr>
        <p:spPr>
          <a:xfrm>
            <a:off x="9857818" y="4640369"/>
            <a:ext cx="1724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accent5">
                    <a:lumMod val="75000"/>
                  </a:schemeClr>
                </a:solidFill>
              </a:rPr>
              <a:t>Detailed plan completed in POL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D05DE7-4A4D-3371-6355-9FC824FDD3AF}"/>
              </a:ext>
            </a:extLst>
          </p:cNvPr>
          <p:cNvSpPr txBox="1"/>
          <p:nvPr/>
        </p:nvSpPr>
        <p:spPr>
          <a:xfrm>
            <a:off x="229230" y="813299"/>
            <a:ext cx="1048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/>
              <a:t>Return to IT Governance when the following deliverables are complete.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FDBC8B-F7C4-F962-CA26-B9F16230D682}"/>
              </a:ext>
            </a:extLst>
          </p:cNvPr>
          <p:cNvGrpSpPr/>
          <p:nvPr/>
        </p:nvGrpSpPr>
        <p:grpSpPr>
          <a:xfrm>
            <a:off x="8031026" y="2719039"/>
            <a:ext cx="1563779" cy="1517284"/>
            <a:chOff x="8640622" y="2911543"/>
            <a:chExt cx="1563779" cy="151728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F118F02-2CF1-D542-40B5-159BA377F728}"/>
                </a:ext>
              </a:extLst>
            </p:cNvPr>
            <p:cNvGrpSpPr/>
            <p:nvPr/>
          </p:nvGrpSpPr>
          <p:grpSpPr>
            <a:xfrm>
              <a:off x="8640622" y="2911543"/>
              <a:ext cx="1563779" cy="1517284"/>
              <a:chOff x="10155307" y="3461282"/>
              <a:chExt cx="1563779" cy="1517284"/>
            </a:xfrm>
          </p:grpSpPr>
          <p:sp>
            <p:nvSpPr>
              <p:cNvPr id="23" name="Rounded Rectangle 40">
                <a:extLst>
                  <a:ext uri="{FF2B5EF4-FFF2-40B4-BE49-F238E27FC236}">
                    <a16:creationId xmlns:a16="http://schemas.microsoft.com/office/drawing/2014/main" id="{BFB213EE-E3A2-476A-D279-7FB35775340F}"/>
                  </a:ext>
                </a:extLst>
              </p:cNvPr>
              <p:cNvSpPr/>
              <p:nvPr/>
            </p:nvSpPr>
            <p:spPr>
              <a:xfrm>
                <a:off x="10256046" y="3515526"/>
                <a:ext cx="1463040" cy="1463040"/>
              </a:xfrm>
              <a:prstGeom prst="roundRect">
                <a:avLst/>
              </a:prstGeom>
              <a:solidFill>
                <a:srgbClr val="F141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48">
                <a:extLst>
                  <a:ext uri="{FF2B5EF4-FFF2-40B4-BE49-F238E27FC236}">
                    <a16:creationId xmlns:a16="http://schemas.microsoft.com/office/drawing/2014/main" id="{C8B86AB8-00AC-290F-55AD-5C30DD7F6CB1}"/>
                  </a:ext>
                </a:extLst>
              </p:cNvPr>
              <p:cNvSpPr/>
              <p:nvPr/>
            </p:nvSpPr>
            <p:spPr>
              <a:xfrm>
                <a:off x="10155307" y="3461282"/>
                <a:ext cx="1463040" cy="1463040"/>
              </a:xfrm>
              <a:prstGeom prst="roundRect">
                <a:avLst/>
              </a:prstGeom>
              <a:solidFill>
                <a:srgbClr val="F470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Calendar" descr="Daily calendar with solid fill">
              <a:extLst>
                <a:ext uri="{FF2B5EF4-FFF2-40B4-BE49-F238E27FC236}">
                  <a16:creationId xmlns:a16="http://schemas.microsoft.com/office/drawing/2014/main" id="{658FF8B0-6CDA-2389-9D35-90455AB7E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02775" y="3233051"/>
              <a:ext cx="9144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03DA96-E45E-628A-1256-B2AD6381E46A}"/>
              </a:ext>
            </a:extLst>
          </p:cNvPr>
          <p:cNvGrpSpPr/>
          <p:nvPr/>
        </p:nvGrpSpPr>
        <p:grpSpPr>
          <a:xfrm>
            <a:off x="2179679" y="2719039"/>
            <a:ext cx="1563779" cy="1517284"/>
            <a:chOff x="2789275" y="2911543"/>
            <a:chExt cx="1563779" cy="151728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B9B18DE-32AB-7EE5-3FF2-ED6E57C91301}"/>
                </a:ext>
              </a:extLst>
            </p:cNvPr>
            <p:cNvGrpSpPr/>
            <p:nvPr/>
          </p:nvGrpSpPr>
          <p:grpSpPr>
            <a:xfrm>
              <a:off x="2789275" y="2911543"/>
              <a:ext cx="1563779" cy="1517284"/>
              <a:chOff x="3335386" y="3461282"/>
              <a:chExt cx="1563779" cy="1517284"/>
            </a:xfrm>
          </p:grpSpPr>
          <p:sp>
            <p:nvSpPr>
              <p:cNvPr id="28" name="Rounded Rectangle 37">
                <a:extLst>
                  <a:ext uri="{FF2B5EF4-FFF2-40B4-BE49-F238E27FC236}">
                    <a16:creationId xmlns:a16="http://schemas.microsoft.com/office/drawing/2014/main" id="{D397437C-E0B2-E3DE-D916-B079B730B0CF}"/>
                  </a:ext>
                </a:extLst>
              </p:cNvPr>
              <p:cNvSpPr/>
              <p:nvPr/>
            </p:nvSpPr>
            <p:spPr>
              <a:xfrm>
                <a:off x="3436125" y="3515526"/>
                <a:ext cx="1463040" cy="1463040"/>
              </a:xfrm>
              <a:prstGeom prst="roundRect">
                <a:avLst/>
              </a:prstGeom>
              <a:solidFill>
                <a:srgbClr val="0C7C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45">
                <a:extLst>
                  <a:ext uri="{FF2B5EF4-FFF2-40B4-BE49-F238E27FC236}">
                    <a16:creationId xmlns:a16="http://schemas.microsoft.com/office/drawing/2014/main" id="{FED7FE82-6DDC-0E5F-5F65-66B6B8B101EA}"/>
                  </a:ext>
                </a:extLst>
              </p:cNvPr>
              <p:cNvSpPr/>
              <p:nvPr/>
            </p:nvSpPr>
            <p:spPr>
              <a:xfrm>
                <a:off x="3335386" y="3461282"/>
                <a:ext cx="1463040" cy="1463040"/>
              </a:xfrm>
              <a:prstGeom prst="roundRect">
                <a:avLst/>
              </a:prstGeom>
              <a:solidFill>
                <a:srgbClr val="5ECC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Check mark" descr="Checkbox Checked with solid fill">
              <a:extLst>
                <a:ext uri="{FF2B5EF4-FFF2-40B4-BE49-F238E27FC236}">
                  <a16:creationId xmlns:a16="http://schemas.microsoft.com/office/drawing/2014/main" id="{C3896693-E3E9-BB8B-DCB4-24BDCF1B4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919148" y="3179886"/>
              <a:ext cx="1097280" cy="109728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BF9875-6D7A-31D8-F358-5567A7FDCA33}"/>
              </a:ext>
            </a:extLst>
          </p:cNvPr>
          <p:cNvGrpSpPr/>
          <p:nvPr/>
        </p:nvGrpSpPr>
        <p:grpSpPr>
          <a:xfrm>
            <a:off x="4130128" y="2719039"/>
            <a:ext cx="1563779" cy="1517284"/>
            <a:chOff x="4739724" y="2911543"/>
            <a:chExt cx="1563779" cy="151728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B804736-7F16-606F-AF77-0C74357D55BC}"/>
                </a:ext>
              </a:extLst>
            </p:cNvPr>
            <p:cNvGrpSpPr/>
            <p:nvPr/>
          </p:nvGrpSpPr>
          <p:grpSpPr>
            <a:xfrm>
              <a:off x="4739724" y="2911543"/>
              <a:ext cx="1563779" cy="1517284"/>
              <a:chOff x="5608693" y="3461282"/>
              <a:chExt cx="1563779" cy="1517284"/>
            </a:xfrm>
          </p:grpSpPr>
          <p:sp>
            <p:nvSpPr>
              <p:cNvPr id="33" name="Rounded Rectangle 38">
                <a:extLst>
                  <a:ext uri="{FF2B5EF4-FFF2-40B4-BE49-F238E27FC236}">
                    <a16:creationId xmlns:a16="http://schemas.microsoft.com/office/drawing/2014/main" id="{0A4C56BE-F52D-F259-EDD3-36A34BFAB8C2}"/>
                  </a:ext>
                </a:extLst>
              </p:cNvPr>
              <p:cNvSpPr/>
              <p:nvPr/>
            </p:nvSpPr>
            <p:spPr>
              <a:xfrm>
                <a:off x="5709432" y="3515526"/>
                <a:ext cx="1463040" cy="146304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46">
                <a:extLst>
                  <a:ext uri="{FF2B5EF4-FFF2-40B4-BE49-F238E27FC236}">
                    <a16:creationId xmlns:a16="http://schemas.microsoft.com/office/drawing/2014/main" id="{DF985577-1E87-48CC-BCE9-14AC865E9C09}"/>
                  </a:ext>
                </a:extLst>
              </p:cNvPr>
              <p:cNvSpPr/>
              <p:nvPr/>
            </p:nvSpPr>
            <p:spPr>
              <a:xfrm>
                <a:off x="5608693" y="3461282"/>
                <a:ext cx="1463040" cy="14630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Checklist" descr="Clipboard Partially Checked with solid fill">
              <a:extLst>
                <a:ext uri="{FF2B5EF4-FFF2-40B4-BE49-F238E27FC236}">
                  <a16:creationId xmlns:a16="http://schemas.microsoft.com/office/drawing/2014/main" id="{063F91AF-55CC-E252-DFAF-D09DA8C93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63311" y="3233051"/>
              <a:ext cx="914400" cy="914400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FAB458F-2D42-BCFD-A7A3-740B8251EF43}"/>
              </a:ext>
            </a:extLst>
          </p:cNvPr>
          <p:cNvSpPr txBox="1"/>
          <p:nvPr/>
        </p:nvSpPr>
        <p:spPr>
          <a:xfrm>
            <a:off x="7802194" y="1329208"/>
            <a:ext cx="1935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14124"/>
                </a:solidFill>
              </a:rPr>
              <a:t>Updated project schedule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2FA158-06D2-6C33-E304-1F0A5E19E7DF}"/>
              </a:ext>
            </a:extLst>
          </p:cNvPr>
          <p:cNvGrpSpPr/>
          <p:nvPr/>
        </p:nvGrpSpPr>
        <p:grpSpPr>
          <a:xfrm>
            <a:off x="6080577" y="2719039"/>
            <a:ext cx="1563779" cy="1517284"/>
            <a:chOff x="6690173" y="2911543"/>
            <a:chExt cx="1563779" cy="151728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CF3E7D-97E7-5904-9201-DBEF1A17CD95}"/>
                </a:ext>
              </a:extLst>
            </p:cNvPr>
            <p:cNvGrpSpPr/>
            <p:nvPr/>
          </p:nvGrpSpPr>
          <p:grpSpPr>
            <a:xfrm>
              <a:off x="6690173" y="2911543"/>
              <a:ext cx="1563779" cy="1517284"/>
              <a:chOff x="7882000" y="3461282"/>
              <a:chExt cx="1563779" cy="1517284"/>
            </a:xfrm>
            <a:solidFill>
              <a:srgbClr val="23735D"/>
            </a:solidFill>
          </p:grpSpPr>
          <p:sp>
            <p:nvSpPr>
              <p:cNvPr id="39" name="Rounded Rectangle 39">
                <a:extLst>
                  <a:ext uri="{FF2B5EF4-FFF2-40B4-BE49-F238E27FC236}">
                    <a16:creationId xmlns:a16="http://schemas.microsoft.com/office/drawing/2014/main" id="{FAC612BE-CCEB-2651-4C5E-4FE2FC6B7B99}"/>
                  </a:ext>
                </a:extLst>
              </p:cNvPr>
              <p:cNvSpPr/>
              <p:nvPr/>
            </p:nvSpPr>
            <p:spPr>
              <a:xfrm>
                <a:off x="7982739" y="3515526"/>
                <a:ext cx="1463040" cy="1463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47">
                <a:extLst>
                  <a:ext uri="{FF2B5EF4-FFF2-40B4-BE49-F238E27FC236}">
                    <a16:creationId xmlns:a16="http://schemas.microsoft.com/office/drawing/2014/main" id="{AC59FD80-D1F8-6724-3BB2-9024B1D46604}"/>
                  </a:ext>
                </a:extLst>
              </p:cNvPr>
              <p:cNvSpPr/>
              <p:nvPr/>
            </p:nvSpPr>
            <p:spPr>
              <a:xfrm>
                <a:off x="7882000" y="3461282"/>
                <a:ext cx="1463040" cy="1463040"/>
              </a:xfrm>
              <a:prstGeom prst="roundRect">
                <a:avLst/>
              </a:prstGeom>
              <a:solidFill>
                <a:srgbClr val="75D5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8" name="Register" descr="Register with solid fill">
              <a:extLst>
                <a:ext uri="{FF2B5EF4-FFF2-40B4-BE49-F238E27FC236}">
                  <a16:creationId xmlns:a16="http://schemas.microsoft.com/office/drawing/2014/main" id="{21B8D652-6CAB-CDC6-4FA8-ED2ED96CF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33043" y="3233051"/>
              <a:ext cx="914400" cy="9144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EE5785-0293-6864-AD92-BDBCB908676B}"/>
              </a:ext>
            </a:extLst>
          </p:cNvPr>
          <p:cNvGrpSpPr/>
          <p:nvPr/>
        </p:nvGrpSpPr>
        <p:grpSpPr>
          <a:xfrm>
            <a:off x="229230" y="2719039"/>
            <a:ext cx="1563779" cy="1517284"/>
            <a:chOff x="838826" y="2911543"/>
            <a:chExt cx="1563779" cy="151728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31006F8-2A92-BBD1-BF70-B73069FAC963}"/>
                </a:ext>
              </a:extLst>
            </p:cNvPr>
            <p:cNvGrpSpPr/>
            <p:nvPr/>
          </p:nvGrpSpPr>
          <p:grpSpPr>
            <a:xfrm>
              <a:off x="838826" y="2911543"/>
              <a:ext cx="1563779" cy="1517284"/>
              <a:chOff x="998198" y="3461282"/>
              <a:chExt cx="1563779" cy="1517284"/>
            </a:xfrm>
            <a:solidFill>
              <a:srgbClr val="A7EA52"/>
            </a:solidFill>
          </p:grpSpPr>
          <p:sp>
            <p:nvSpPr>
              <p:cNvPr id="44" name="Rounded Rectangle 62">
                <a:extLst>
                  <a:ext uri="{FF2B5EF4-FFF2-40B4-BE49-F238E27FC236}">
                    <a16:creationId xmlns:a16="http://schemas.microsoft.com/office/drawing/2014/main" id="{1961722E-DA78-55EB-420D-B0DCECE3C6C3}"/>
                  </a:ext>
                </a:extLst>
              </p:cNvPr>
              <p:cNvSpPr/>
              <p:nvPr/>
            </p:nvSpPr>
            <p:spPr>
              <a:xfrm>
                <a:off x="1098937" y="3515526"/>
                <a:ext cx="1463040" cy="1463040"/>
              </a:xfrm>
              <a:prstGeom prst="roundRect">
                <a:avLst/>
              </a:prstGeom>
              <a:solidFill>
                <a:srgbClr val="5A961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63">
                <a:extLst>
                  <a:ext uri="{FF2B5EF4-FFF2-40B4-BE49-F238E27FC236}">
                    <a16:creationId xmlns:a16="http://schemas.microsoft.com/office/drawing/2014/main" id="{6D749885-3AEB-2AAD-2604-1489DC047067}"/>
                  </a:ext>
                </a:extLst>
              </p:cNvPr>
              <p:cNvSpPr/>
              <p:nvPr/>
            </p:nvSpPr>
            <p:spPr>
              <a:xfrm>
                <a:off x="998198" y="3461282"/>
                <a:ext cx="1463040" cy="14630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3" name="Vendor" descr="Kiosk with solid fill">
              <a:extLst>
                <a:ext uri="{FF2B5EF4-FFF2-40B4-BE49-F238E27FC236}">
                  <a16:creationId xmlns:a16="http://schemas.microsoft.com/office/drawing/2014/main" id="{5F744420-1840-E4D7-18AB-67894E0160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13146" y="3233051"/>
              <a:ext cx="914400" cy="9144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D958F8-4F66-C96A-517B-0D1863FFE20D}"/>
              </a:ext>
            </a:extLst>
          </p:cNvPr>
          <p:cNvGrpSpPr/>
          <p:nvPr/>
        </p:nvGrpSpPr>
        <p:grpSpPr>
          <a:xfrm>
            <a:off x="9981476" y="2719039"/>
            <a:ext cx="1563779" cy="1517284"/>
            <a:chOff x="10591072" y="2911543"/>
            <a:chExt cx="1563779" cy="151728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E7A8393-69AD-CD87-6D97-66978717DB07}"/>
                </a:ext>
              </a:extLst>
            </p:cNvPr>
            <p:cNvGrpSpPr/>
            <p:nvPr/>
          </p:nvGrpSpPr>
          <p:grpSpPr>
            <a:xfrm>
              <a:off x="10591072" y="2911543"/>
              <a:ext cx="1563779" cy="1517284"/>
              <a:chOff x="10155307" y="3461282"/>
              <a:chExt cx="1563779" cy="1517284"/>
            </a:xfrm>
          </p:grpSpPr>
          <p:sp>
            <p:nvSpPr>
              <p:cNvPr id="49" name="Rounded Rectangle 40">
                <a:extLst>
                  <a:ext uri="{FF2B5EF4-FFF2-40B4-BE49-F238E27FC236}">
                    <a16:creationId xmlns:a16="http://schemas.microsoft.com/office/drawing/2014/main" id="{486402DD-2170-FDE3-3023-8522CBDF1BEC}"/>
                  </a:ext>
                </a:extLst>
              </p:cNvPr>
              <p:cNvSpPr/>
              <p:nvPr/>
            </p:nvSpPr>
            <p:spPr>
              <a:xfrm>
                <a:off x="10256046" y="3515526"/>
                <a:ext cx="1463040" cy="146304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8">
                <a:extLst>
                  <a:ext uri="{FF2B5EF4-FFF2-40B4-BE49-F238E27FC236}">
                    <a16:creationId xmlns:a16="http://schemas.microsoft.com/office/drawing/2014/main" id="{4055B342-E829-0A87-F590-CCF9DD4BDD61}"/>
                  </a:ext>
                </a:extLst>
              </p:cNvPr>
              <p:cNvSpPr/>
              <p:nvPr/>
            </p:nvSpPr>
            <p:spPr>
              <a:xfrm>
                <a:off x="10155307" y="3461282"/>
                <a:ext cx="1463040" cy="146304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8" name="Graphic 47" descr="Blueprint with solid fill">
              <a:extLst>
                <a:ext uri="{FF2B5EF4-FFF2-40B4-BE49-F238E27FC236}">
                  <a16:creationId xmlns:a16="http://schemas.microsoft.com/office/drawing/2014/main" id="{D267C811-8B0A-B4AA-45A0-1EB255E3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872507" y="3233051"/>
              <a:ext cx="914400" cy="914400"/>
            </a:xfrm>
            <a:prstGeom prst="rect">
              <a:avLst/>
            </a:prstGeom>
          </p:spPr>
        </p:pic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420362-BE7D-4FF7-2328-5DD83291B3AD}"/>
              </a:ext>
            </a:extLst>
          </p:cNvPr>
          <p:cNvCxnSpPr>
            <a:cxnSpLocks/>
          </p:cNvCxnSpPr>
          <p:nvPr/>
        </p:nvCxnSpPr>
        <p:spPr>
          <a:xfrm>
            <a:off x="8778453" y="2330109"/>
            <a:ext cx="0" cy="369719"/>
          </a:xfrm>
          <a:prstGeom prst="line">
            <a:avLst/>
          </a:prstGeom>
          <a:ln w="28575">
            <a:solidFill>
              <a:srgbClr val="F14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44">
            <a:extLst>
              <a:ext uri="{FF2B5EF4-FFF2-40B4-BE49-F238E27FC236}">
                <a16:creationId xmlns:a16="http://schemas.microsoft.com/office/drawing/2014/main" id="{ACB2EDD9-E311-175D-2620-4F773A02DF72}"/>
              </a:ext>
            </a:extLst>
          </p:cNvPr>
          <p:cNvSpPr/>
          <p:nvPr/>
        </p:nvSpPr>
        <p:spPr>
          <a:xfrm>
            <a:off x="9586991" y="3486239"/>
            <a:ext cx="240755" cy="156662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8A09B2-A5D5-77D6-47C2-3FCDC83C9A42}"/>
              </a:ext>
            </a:extLst>
          </p:cNvPr>
          <p:cNvSpPr txBox="1"/>
          <p:nvPr/>
        </p:nvSpPr>
        <p:spPr>
          <a:xfrm>
            <a:off x="3445679" y="5785306"/>
            <a:ext cx="813672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i="1" dirty="0"/>
              <a:t>When IT Governance is satisfied with the deliverables, they will endorse the project to move to execution. 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0B7A7D4-765F-71C3-DF66-B0F969DF4625}"/>
              </a:ext>
            </a:extLst>
          </p:cNvPr>
          <p:cNvSpPr txBox="1"/>
          <p:nvPr/>
        </p:nvSpPr>
        <p:spPr>
          <a:xfrm>
            <a:off x="29176" y="1345741"/>
            <a:ext cx="1987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5A9612"/>
                </a:solidFill>
              </a:rPr>
              <a:t>Procurement complete/ Vendor selected</a:t>
            </a:r>
          </a:p>
        </p:txBody>
      </p:sp>
    </p:spTree>
    <p:extLst>
      <p:ext uri="{BB962C8B-B14F-4D97-AF65-F5344CB8AC3E}">
        <p14:creationId xmlns:p14="http://schemas.microsoft.com/office/powerpoint/2010/main" val="57714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35" grpId="0"/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E64CA-BE56-7EA3-9D1C-26E9479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FF97DE-0343-1535-BC68-5F454305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18" y="387756"/>
            <a:ext cx="4336075" cy="713662"/>
          </a:xfrm>
        </p:spPr>
        <p:txBody>
          <a:bodyPr>
            <a:normAutofit/>
          </a:bodyPr>
          <a:lstStyle/>
          <a:p>
            <a:r>
              <a:rPr lang="en-US" sz="4000"/>
              <a:t>Execution Stage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768F33-A82A-ADF9-BE77-62B82F7EC9A5}"/>
              </a:ext>
            </a:extLst>
          </p:cNvPr>
          <p:cNvGrpSpPr/>
          <p:nvPr/>
        </p:nvGrpSpPr>
        <p:grpSpPr>
          <a:xfrm>
            <a:off x="4702381" y="2107221"/>
            <a:ext cx="4015842" cy="2306286"/>
            <a:chOff x="4719553" y="1363759"/>
            <a:chExt cx="4015842" cy="23062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810BFF-4353-0A55-A653-7A9827AE672C}"/>
                </a:ext>
              </a:extLst>
            </p:cNvPr>
            <p:cNvSpPr/>
            <p:nvPr/>
          </p:nvSpPr>
          <p:spPr>
            <a:xfrm>
              <a:off x="6312501" y="2192717"/>
              <a:ext cx="24228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Change Requests, 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cs typeface="Calibri Light" panose="020F0302020204030204" pitchFamily="34" charset="0"/>
                </a:rPr>
                <a:t>Client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works with 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cs typeface="Calibri Light" panose="020F0302020204030204" pitchFamily="34" charset="0"/>
                </a:rPr>
                <a:t>PfMO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to bring change requests to </a:t>
              </a:r>
              <a:r>
                <a:rPr lang="en-US" b="1" dirty="0">
                  <a:solidFill>
                    <a:srgbClr val="7030A0"/>
                  </a:solidFill>
                  <a:cs typeface="Calibri Light" panose="020F0302020204030204" pitchFamily="34" charset="0"/>
                </a:rPr>
                <a:t>IMAC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and </a:t>
              </a:r>
              <a:r>
                <a:rPr lang="en-US" b="1" dirty="0">
                  <a:solidFill>
                    <a:schemeClr val="accent5">
                      <a:lumMod val="75000"/>
                    </a:schemeClr>
                  </a:solidFill>
                  <a:cs typeface="Calibri Light" panose="020F0302020204030204" pitchFamily="34" charset="0"/>
                </a:rPr>
                <a:t>ITGC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. </a:t>
              </a:r>
              <a:endParaRPr lang="en-US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57A9D0F-73BF-BC1D-8254-D9D3066D3E8B}"/>
                </a:ext>
              </a:extLst>
            </p:cNvPr>
            <p:cNvGrpSpPr/>
            <p:nvPr/>
          </p:nvGrpSpPr>
          <p:grpSpPr>
            <a:xfrm>
              <a:off x="4719553" y="1363759"/>
              <a:ext cx="731520" cy="1200329"/>
              <a:chOff x="8529200" y="-54032"/>
              <a:chExt cx="731520" cy="120032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D38080-6FB2-7BF8-0361-06409AE7D9C6}"/>
                  </a:ext>
                </a:extLst>
              </p:cNvPr>
              <p:cNvSpPr txBox="1"/>
              <p:nvPr/>
            </p:nvSpPr>
            <p:spPr>
              <a:xfrm>
                <a:off x="8616560" y="-54032"/>
                <a:ext cx="6288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>
                    <a:solidFill>
                      <a:schemeClr val="accent1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670F625-08A1-B981-89D8-7B6477C3BBD4}"/>
                  </a:ext>
                </a:extLst>
              </p:cNvPr>
              <p:cNvSpPr/>
              <p:nvPr/>
            </p:nvSpPr>
            <p:spPr>
              <a:xfrm>
                <a:off x="8529200" y="250948"/>
                <a:ext cx="731520" cy="73152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Graphic 8" descr="Online meeting with solid fill">
              <a:extLst>
                <a:ext uri="{FF2B5EF4-FFF2-40B4-BE49-F238E27FC236}">
                  <a16:creationId xmlns:a16="http://schemas.microsoft.com/office/drawing/2014/main" id="{D434CA4D-DFE1-07E0-E9E2-DF9535200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1073" y="1877660"/>
              <a:ext cx="914400" cy="9144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B35189-F56B-FD69-412B-B01CB1E89EF0}"/>
              </a:ext>
            </a:extLst>
          </p:cNvPr>
          <p:cNvGrpSpPr/>
          <p:nvPr/>
        </p:nvGrpSpPr>
        <p:grpSpPr>
          <a:xfrm>
            <a:off x="990031" y="2107221"/>
            <a:ext cx="3842867" cy="2029287"/>
            <a:chOff x="947713" y="1363759"/>
            <a:chExt cx="3842867" cy="202928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39FDC9-D927-B12D-6932-86C0A2F59CF1}"/>
                </a:ext>
              </a:extLst>
            </p:cNvPr>
            <p:cNvSpPr/>
            <p:nvPr/>
          </p:nvSpPr>
          <p:spPr>
            <a:xfrm>
              <a:off x="2367686" y="2192717"/>
              <a:ext cx="242289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Monthly Reporting, 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cs typeface="Calibri Light" panose="020F0302020204030204" pitchFamily="34" charset="0"/>
                </a:rPr>
                <a:t>Client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completes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cs typeface="Calibri Light" panose="020F0302020204030204" pitchFamily="34" charset="0"/>
                </a:rPr>
                <a:t> PfMO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reporting requirements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. </a:t>
              </a:r>
              <a:endParaRPr lang="en-US" dirty="0">
                <a:solidFill>
                  <a:schemeClr val="accent5"/>
                </a:solidFill>
                <a:cs typeface="Calibri Light" panose="020F03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D7C50B-3FB4-CBEB-C1B3-B2B66E1657D2}"/>
                </a:ext>
              </a:extLst>
            </p:cNvPr>
            <p:cNvGrpSpPr/>
            <p:nvPr/>
          </p:nvGrpSpPr>
          <p:grpSpPr>
            <a:xfrm>
              <a:off x="947713" y="1363759"/>
              <a:ext cx="744051" cy="1200329"/>
              <a:chOff x="5012846" y="0"/>
              <a:chExt cx="744051" cy="120032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B8FC65-E7A2-FBF1-7765-AA8DEE65A39B}"/>
                  </a:ext>
                </a:extLst>
              </p:cNvPr>
              <p:cNvSpPr txBox="1"/>
              <p:nvPr/>
            </p:nvSpPr>
            <p:spPr>
              <a:xfrm>
                <a:off x="5128009" y="0"/>
                <a:ext cx="6288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solidFill>
                      <a:schemeClr val="accent1">
                        <a:lumMod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2227880-81DC-00A2-D5BB-C1D8C590B3AD}"/>
                  </a:ext>
                </a:extLst>
              </p:cNvPr>
              <p:cNvSpPr/>
              <p:nvPr/>
            </p:nvSpPr>
            <p:spPr>
              <a:xfrm>
                <a:off x="5012846" y="298776"/>
                <a:ext cx="731520" cy="73152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Graphic 14" descr="List with solid fill">
              <a:extLst>
                <a:ext uri="{FF2B5EF4-FFF2-40B4-BE49-F238E27FC236}">
                  <a16:creationId xmlns:a16="http://schemas.microsoft.com/office/drawing/2014/main" id="{8BAFDDF2-3075-15C2-51C9-8BA4D66F0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00293" y="1877660"/>
              <a:ext cx="914400" cy="9144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20C4859-F440-23A3-C44F-742CBD2FFCBD}"/>
              </a:ext>
            </a:extLst>
          </p:cNvPr>
          <p:cNvSpPr txBox="1"/>
          <p:nvPr/>
        </p:nvSpPr>
        <p:spPr>
          <a:xfrm>
            <a:off x="744018" y="1027509"/>
            <a:ext cx="1048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During the execution stage, the client will complete the following activities, as required.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5024BB-2849-7BA1-D2EA-E3BCFD7975D4}"/>
              </a:ext>
            </a:extLst>
          </p:cNvPr>
          <p:cNvGrpSpPr/>
          <p:nvPr/>
        </p:nvGrpSpPr>
        <p:grpSpPr>
          <a:xfrm>
            <a:off x="8810041" y="2107221"/>
            <a:ext cx="3224717" cy="2249907"/>
            <a:chOff x="8827213" y="1363759"/>
            <a:chExt cx="3224717" cy="22499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D2D85B4-DE52-072B-9DED-5D87EDCF1B37}"/>
                </a:ext>
              </a:extLst>
            </p:cNvPr>
            <p:cNvSpPr/>
            <p:nvPr/>
          </p:nvSpPr>
          <p:spPr>
            <a:xfrm>
              <a:off x="9965664" y="2136338"/>
              <a:ext cx="208626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IT Capital Budget Request, 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cs typeface="Calibri Light" panose="020F0302020204030204" pitchFamily="34" charset="0"/>
                </a:rPr>
                <a:t>Client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 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brings annual IT capital budget requests to </a:t>
              </a:r>
              <a:r>
                <a:rPr lang="en-US" b="1" dirty="0">
                  <a:solidFill>
                    <a:srgbClr val="7030A0"/>
                  </a:solidFill>
                  <a:cs typeface="Calibri Light" panose="020F0302020204030204" pitchFamily="34" charset="0"/>
                </a:rPr>
                <a:t>IMAC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  <a:cs typeface="Calibri Light" panose="020F0302020204030204" pitchFamily="34" charset="0"/>
                </a:rPr>
                <a:t>.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E56A92E-C66C-B5B9-31A0-0D1D9AF7D3D6}"/>
                </a:ext>
              </a:extLst>
            </p:cNvPr>
            <p:cNvGrpSpPr/>
            <p:nvPr/>
          </p:nvGrpSpPr>
          <p:grpSpPr>
            <a:xfrm>
              <a:off x="8827213" y="1363759"/>
              <a:ext cx="748068" cy="1107996"/>
              <a:chOff x="9089983" y="2095584"/>
              <a:chExt cx="748068" cy="1107996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31095B-BA8E-BB73-ED4D-41ABBC61EB4F}"/>
                  </a:ext>
                </a:extLst>
              </p:cNvPr>
              <p:cNvSpPr txBox="1"/>
              <p:nvPr/>
            </p:nvSpPr>
            <p:spPr>
              <a:xfrm>
                <a:off x="9209163" y="2095584"/>
                <a:ext cx="62888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b="1">
                    <a:solidFill>
                      <a:schemeClr val="accent1">
                        <a:lumMod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48E1215-E0A4-B094-39FC-48EFC32D906F}"/>
                  </a:ext>
                </a:extLst>
              </p:cNvPr>
              <p:cNvSpPr/>
              <p:nvPr/>
            </p:nvSpPr>
            <p:spPr>
              <a:xfrm>
                <a:off x="9089983" y="2424658"/>
                <a:ext cx="731520" cy="731520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2" name="Graphic 21" descr="Dollar with solid fill">
              <a:extLst>
                <a:ext uri="{FF2B5EF4-FFF2-40B4-BE49-F238E27FC236}">
                  <a16:creationId xmlns:a16="http://schemas.microsoft.com/office/drawing/2014/main" id="{86CFA0C4-ECCF-332E-E843-6E39937C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53324" y="1877660"/>
              <a:ext cx="822960" cy="822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50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DCD61-E56C-D858-92C2-C4841C2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FD66A1-A43A-67EE-8B4C-9DB08AE3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90" y="420624"/>
            <a:ext cx="10515600" cy="851425"/>
          </a:xfrm>
        </p:spPr>
        <p:txBody>
          <a:bodyPr>
            <a:normAutofit/>
          </a:bodyPr>
          <a:lstStyle/>
          <a:p>
            <a:r>
              <a:rPr lang="en-US" sz="4000"/>
              <a:t>Post-Project Requirements</a:t>
            </a: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1E8E5D16-0B35-7A29-4A66-7AF7EED38233}"/>
              </a:ext>
            </a:extLst>
          </p:cNvPr>
          <p:cNvSpPr>
            <a:spLocks/>
          </p:cNvSpPr>
          <p:nvPr/>
        </p:nvSpPr>
        <p:spPr bwMode="auto">
          <a:xfrm>
            <a:off x="932033" y="5060595"/>
            <a:ext cx="1390015" cy="749755"/>
          </a:xfrm>
          <a:custGeom>
            <a:avLst/>
            <a:gdLst>
              <a:gd name="T0" fmla="*/ 0 w 968"/>
              <a:gd name="T1" fmla="*/ 214 h 521"/>
              <a:gd name="T2" fmla="*/ 781 w 968"/>
              <a:gd name="T3" fmla="*/ 0 h 521"/>
              <a:gd name="T4" fmla="*/ 968 w 968"/>
              <a:gd name="T5" fmla="*/ 130 h 521"/>
              <a:gd name="T6" fmla="*/ 797 w 968"/>
              <a:gd name="T7" fmla="*/ 521 h 521"/>
              <a:gd name="T8" fmla="*/ 694 w 968"/>
              <a:gd name="T9" fmla="*/ 484 h 521"/>
              <a:gd name="T10" fmla="*/ 100 w 968"/>
              <a:gd name="T11" fmla="*/ 248 h 521"/>
              <a:gd name="T12" fmla="*/ 0 w 968"/>
              <a:gd name="T13" fmla="*/ 214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8" h="521">
                <a:moveTo>
                  <a:pt x="0" y="214"/>
                </a:moveTo>
                <a:lnTo>
                  <a:pt x="781" y="0"/>
                </a:lnTo>
                <a:lnTo>
                  <a:pt x="968" y="130"/>
                </a:lnTo>
                <a:lnTo>
                  <a:pt x="797" y="521"/>
                </a:lnTo>
                <a:lnTo>
                  <a:pt x="694" y="484"/>
                </a:lnTo>
                <a:lnTo>
                  <a:pt x="100" y="248"/>
                </a:lnTo>
                <a:lnTo>
                  <a:pt x="0" y="2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0">
            <a:extLst>
              <a:ext uri="{FF2B5EF4-FFF2-40B4-BE49-F238E27FC236}">
                <a16:creationId xmlns:a16="http://schemas.microsoft.com/office/drawing/2014/main" id="{B8ECACDE-AD31-E779-49CA-35AA596FD2FB}"/>
              </a:ext>
            </a:extLst>
          </p:cNvPr>
          <p:cNvSpPr>
            <a:spLocks/>
          </p:cNvSpPr>
          <p:nvPr/>
        </p:nvSpPr>
        <p:spPr bwMode="auto">
          <a:xfrm>
            <a:off x="960752" y="5290846"/>
            <a:ext cx="4345233" cy="828903"/>
          </a:xfrm>
          <a:custGeom>
            <a:avLst/>
            <a:gdLst>
              <a:gd name="T0" fmla="*/ 690 w 2665"/>
              <a:gd name="T1" fmla="*/ 318 h 507"/>
              <a:gd name="T2" fmla="*/ 0 w 2665"/>
              <a:gd name="T3" fmla="*/ 47 h 507"/>
              <a:gd name="T4" fmla="*/ 0 w 2665"/>
              <a:gd name="T5" fmla="*/ 129 h 507"/>
              <a:gd name="T6" fmla="*/ 639 w 2665"/>
              <a:gd name="T7" fmla="*/ 369 h 507"/>
              <a:gd name="T8" fmla="*/ 1627 w 2665"/>
              <a:gd name="T9" fmla="*/ 507 h 507"/>
              <a:gd name="T10" fmla="*/ 2665 w 2665"/>
              <a:gd name="T11" fmla="*/ 121 h 507"/>
              <a:gd name="T12" fmla="*/ 2663 w 2665"/>
              <a:gd name="T13" fmla="*/ 58 h 507"/>
              <a:gd name="T14" fmla="*/ 1258 w 2665"/>
              <a:gd name="T15" fmla="*/ 56 h 507"/>
              <a:gd name="T16" fmla="*/ 690 w 2665"/>
              <a:gd name="T17" fmla="*/ 318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5" h="507">
                <a:moveTo>
                  <a:pt x="690" y="318"/>
                </a:moveTo>
                <a:cubicBezTo>
                  <a:pt x="690" y="318"/>
                  <a:pt x="300" y="0"/>
                  <a:pt x="0" y="47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29"/>
                  <a:pt x="352" y="107"/>
                  <a:pt x="639" y="369"/>
                </a:cubicBezTo>
                <a:cubicBezTo>
                  <a:pt x="1627" y="507"/>
                  <a:pt x="1627" y="507"/>
                  <a:pt x="1627" y="507"/>
                </a:cubicBezTo>
                <a:cubicBezTo>
                  <a:pt x="2665" y="121"/>
                  <a:pt x="2665" y="121"/>
                  <a:pt x="2665" y="121"/>
                </a:cubicBezTo>
                <a:cubicBezTo>
                  <a:pt x="2663" y="58"/>
                  <a:pt x="2663" y="58"/>
                  <a:pt x="2663" y="58"/>
                </a:cubicBezTo>
                <a:cubicBezTo>
                  <a:pt x="1258" y="56"/>
                  <a:pt x="1258" y="56"/>
                  <a:pt x="1258" y="56"/>
                </a:cubicBezTo>
                <a:lnTo>
                  <a:pt x="690" y="31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1">
            <a:extLst>
              <a:ext uri="{FF2B5EF4-FFF2-40B4-BE49-F238E27FC236}">
                <a16:creationId xmlns:a16="http://schemas.microsoft.com/office/drawing/2014/main" id="{52B484A1-0BF4-A35A-695A-DF30DE008425}"/>
              </a:ext>
            </a:extLst>
          </p:cNvPr>
          <p:cNvSpPr>
            <a:spLocks/>
          </p:cNvSpPr>
          <p:nvPr/>
        </p:nvSpPr>
        <p:spPr bwMode="auto">
          <a:xfrm>
            <a:off x="2076498" y="5205941"/>
            <a:ext cx="3225179" cy="798683"/>
          </a:xfrm>
          <a:custGeom>
            <a:avLst/>
            <a:gdLst>
              <a:gd name="T0" fmla="*/ 0 w 2246"/>
              <a:gd name="T1" fmla="*/ 420 h 555"/>
              <a:gd name="T2" fmla="*/ 1067 w 2246"/>
              <a:gd name="T3" fmla="*/ 555 h 555"/>
              <a:gd name="T4" fmla="*/ 2246 w 2246"/>
              <a:gd name="T5" fmla="*/ 125 h 555"/>
              <a:gd name="T6" fmla="*/ 1191 w 2246"/>
              <a:gd name="T7" fmla="*/ 0 h 555"/>
              <a:gd name="T8" fmla="*/ 0 w 2246"/>
              <a:gd name="T9" fmla="*/ 420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6" h="555">
                <a:moveTo>
                  <a:pt x="0" y="420"/>
                </a:moveTo>
                <a:lnTo>
                  <a:pt x="1067" y="555"/>
                </a:lnTo>
                <a:lnTo>
                  <a:pt x="2246" y="125"/>
                </a:lnTo>
                <a:lnTo>
                  <a:pt x="1191" y="0"/>
                </a:lnTo>
                <a:lnTo>
                  <a:pt x="0" y="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2">
            <a:extLst>
              <a:ext uri="{FF2B5EF4-FFF2-40B4-BE49-F238E27FC236}">
                <a16:creationId xmlns:a16="http://schemas.microsoft.com/office/drawing/2014/main" id="{36020280-D452-3C9F-3520-2D75517007C1}"/>
              </a:ext>
            </a:extLst>
          </p:cNvPr>
          <p:cNvSpPr>
            <a:spLocks/>
          </p:cNvSpPr>
          <p:nvPr/>
        </p:nvSpPr>
        <p:spPr bwMode="auto">
          <a:xfrm>
            <a:off x="2076498" y="5205941"/>
            <a:ext cx="3179228" cy="689314"/>
          </a:xfrm>
          <a:custGeom>
            <a:avLst/>
            <a:gdLst>
              <a:gd name="T0" fmla="*/ 0 w 2214"/>
              <a:gd name="T1" fmla="*/ 420 h 479"/>
              <a:gd name="T2" fmla="*/ 1035 w 2214"/>
              <a:gd name="T3" fmla="*/ 479 h 479"/>
              <a:gd name="T4" fmla="*/ 2214 w 2214"/>
              <a:gd name="T5" fmla="*/ 48 h 479"/>
              <a:gd name="T6" fmla="*/ 1191 w 2214"/>
              <a:gd name="T7" fmla="*/ 0 h 479"/>
              <a:gd name="T8" fmla="*/ 0 w 2214"/>
              <a:gd name="T9" fmla="*/ 42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4" h="479">
                <a:moveTo>
                  <a:pt x="0" y="420"/>
                </a:moveTo>
                <a:lnTo>
                  <a:pt x="1035" y="479"/>
                </a:lnTo>
                <a:lnTo>
                  <a:pt x="2214" y="48"/>
                </a:lnTo>
                <a:lnTo>
                  <a:pt x="1191" y="0"/>
                </a:lnTo>
                <a:lnTo>
                  <a:pt x="0" y="4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33">
            <a:extLst>
              <a:ext uri="{FF2B5EF4-FFF2-40B4-BE49-F238E27FC236}">
                <a16:creationId xmlns:a16="http://schemas.microsoft.com/office/drawing/2014/main" id="{287AF64F-C48E-37A7-51AC-60DCFAA1F0A6}"/>
              </a:ext>
            </a:extLst>
          </p:cNvPr>
          <p:cNvSpPr>
            <a:spLocks/>
          </p:cNvSpPr>
          <p:nvPr/>
        </p:nvSpPr>
        <p:spPr bwMode="auto">
          <a:xfrm>
            <a:off x="2096601" y="5165647"/>
            <a:ext cx="3124661" cy="656215"/>
          </a:xfrm>
          <a:custGeom>
            <a:avLst/>
            <a:gdLst>
              <a:gd name="T0" fmla="*/ 1037 w 1917"/>
              <a:gd name="T1" fmla="*/ 25 h 402"/>
              <a:gd name="T2" fmla="*/ 1917 w 1917"/>
              <a:gd name="T3" fmla="*/ 0 h 402"/>
              <a:gd name="T4" fmla="*/ 906 w 1917"/>
              <a:gd name="T5" fmla="*/ 402 h 402"/>
              <a:gd name="T6" fmla="*/ 0 w 1917"/>
              <a:gd name="T7" fmla="*/ 390 h 402"/>
              <a:gd name="T8" fmla="*/ 1037 w 1917"/>
              <a:gd name="T9" fmla="*/ 2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7" h="402">
                <a:moveTo>
                  <a:pt x="1037" y="25"/>
                </a:moveTo>
                <a:cubicBezTo>
                  <a:pt x="1037" y="25"/>
                  <a:pt x="1703" y="67"/>
                  <a:pt x="1917" y="0"/>
                </a:cubicBezTo>
                <a:cubicBezTo>
                  <a:pt x="906" y="402"/>
                  <a:pt x="906" y="402"/>
                  <a:pt x="906" y="402"/>
                </a:cubicBezTo>
                <a:cubicBezTo>
                  <a:pt x="0" y="390"/>
                  <a:pt x="0" y="390"/>
                  <a:pt x="0" y="390"/>
                </a:cubicBezTo>
                <a:lnTo>
                  <a:pt x="1037" y="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34">
            <a:extLst>
              <a:ext uri="{FF2B5EF4-FFF2-40B4-BE49-F238E27FC236}">
                <a16:creationId xmlns:a16="http://schemas.microsoft.com/office/drawing/2014/main" id="{A661D827-A607-0D13-787D-A5357BC5883E}"/>
              </a:ext>
            </a:extLst>
          </p:cNvPr>
          <p:cNvSpPr>
            <a:spLocks/>
          </p:cNvSpPr>
          <p:nvPr/>
        </p:nvSpPr>
        <p:spPr bwMode="auto">
          <a:xfrm>
            <a:off x="953572" y="4522384"/>
            <a:ext cx="2833161" cy="1287966"/>
          </a:xfrm>
          <a:custGeom>
            <a:avLst/>
            <a:gdLst>
              <a:gd name="T0" fmla="*/ 689 w 1738"/>
              <a:gd name="T1" fmla="*/ 789 h 789"/>
              <a:gd name="T2" fmla="*/ 0 w 1738"/>
              <a:gd name="T3" fmla="*/ 465 h 789"/>
              <a:gd name="T4" fmla="*/ 1250 w 1738"/>
              <a:gd name="T5" fmla="*/ 0 h 789"/>
              <a:gd name="T6" fmla="*/ 1738 w 1738"/>
              <a:gd name="T7" fmla="*/ 419 h 789"/>
              <a:gd name="T8" fmla="*/ 689 w 1738"/>
              <a:gd name="T9" fmla="*/ 789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8" h="789">
                <a:moveTo>
                  <a:pt x="689" y="789"/>
                </a:moveTo>
                <a:cubicBezTo>
                  <a:pt x="689" y="789"/>
                  <a:pt x="333" y="454"/>
                  <a:pt x="0" y="465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250" y="0"/>
                  <a:pt x="1647" y="17"/>
                  <a:pt x="1738" y="419"/>
                </a:cubicBezTo>
                <a:lnTo>
                  <a:pt x="689" y="78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35">
            <a:extLst>
              <a:ext uri="{FF2B5EF4-FFF2-40B4-BE49-F238E27FC236}">
                <a16:creationId xmlns:a16="http://schemas.microsoft.com/office/drawing/2014/main" id="{00398CAE-BDA4-F30B-3E3D-31088B9141CC}"/>
              </a:ext>
            </a:extLst>
          </p:cNvPr>
          <p:cNvSpPr>
            <a:spLocks/>
          </p:cNvSpPr>
          <p:nvPr/>
        </p:nvSpPr>
        <p:spPr bwMode="auto">
          <a:xfrm>
            <a:off x="967932" y="4420210"/>
            <a:ext cx="2818801" cy="1390139"/>
          </a:xfrm>
          <a:custGeom>
            <a:avLst/>
            <a:gdLst>
              <a:gd name="T0" fmla="*/ 680 w 1729"/>
              <a:gd name="T1" fmla="*/ 851 h 851"/>
              <a:gd name="T2" fmla="*/ 0 w 1729"/>
              <a:gd name="T3" fmla="*/ 479 h 851"/>
              <a:gd name="T4" fmla="*/ 1243 w 1729"/>
              <a:gd name="T5" fmla="*/ 0 h 851"/>
              <a:gd name="T6" fmla="*/ 1729 w 1729"/>
              <a:gd name="T7" fmla="*/ 481 h 851"/>
              <a:gd name="T8" fmla="*/ 680 w 1729"/>
              <a:gd name="T9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851">
                <a:moveTo>
                  <a:pt x="680" y="851"/>
                </a:moveTo>
                <a:cubicBezTo>
                  <a:pt x="680" y="851"/>
                  <a:pt x="420" y="471"/>
                  <a:pt x="0" y="479"/>
                </a:cubicBezTo>
                <a:cubicBezTo>
                  <a:pt x="1243" y="0"/>
                  <a:pt x="1243" y="0"/>
                  <a:pt x="1243" y="0"/>
                </a:cubicBezTo>
                <a:cubicBezTo>
                  <a:pt x="1243" y="0"/>
                  <a:pt x="1574" y="109"/>
                  <a:pt x="1729" y="481"/>
                </a:cubicBezTo>
                <a:lnTo>
                  <a:pt x="680" y="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87">
            <a:extLst>
              <a:ext uri="{FF2B5EF4-FFF2-40B4-BE49-F238E27FC236}">
                <a16:creationId xmlns:a16="http://schemas.microsoft.com/office/drawing/2014/main" id="{918ACE86-2AF4-1A99-D46D-43E27716B579}"/>
              </a:ext>
            </a:extLst>
          </p:cNvPr>
          <p:cNvSpPr>
            <a:spLocks/>
          </p:cNvSpPr>
          <p:nvPr/>
        </p:nvSpPr>
        <p:spPr bwMode="auto">
          <a:xfrm>
            <a:off x="4307989" y="2451565"/>
            <a:ext cx="192419" cy="368401"/>
          </a:xfrm>
          <a:custGeom>
            <a:avLst/>
            <a:gdLst>
              <a:gd name="T0" fmla="*/ 133 w 134"/>
              <a:gd name="T1" fmla="*/ 11 h 256"/>
              <a:gd name="T2" fmla="*/ 37 w 134"/>
              <a:gd name="T3" fmla="*/ 220 h 256"/>
              <a:gd name="T4" fmla="*/ 0 w 134"/>
              <a:gd name="T5" fmla="*/ 256 h 256"/>
              <a:gd name="T6" fmla="*/ 12 w 134"/>
              <a:gd name="T7" fmla="*/ 207 h 256"/>
              <a:gd name="T8" fmla="*/ 105 w 134"/>
              <a:gd name="T9" fmla="*/ 0 h 256"/>
              <a:gd name="T10" fmla="*/ 134 w 134"/>
              <a:gd name="T11" fmla="*/ 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4" h="256">
                <a:moveTo>
                  <a:pt x="133" y="11"/>
                </a:moveTo>
                <a:lnTo>
                  <a:pt x="37" y="220"/>
                </a:lnTo>
                <a:lnTo>
                  <a:pt x="0" y="256"/>
                </a:lnTo>
                <a:lnTo>
                  <a:pt x="12" y="207"/>
                </a:lnTo>
                <a:lnTo>
                  <a:pt x="105" y="0"/>
                </a:lnTo>
                <a:lnTo>
                  <a:pt x="134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E2EF2D-4645-C171-8D94-09F86093B0A1}"/>
              </a:ext>
            </a:extLst>
          </p:cNvPr>
          <p:cNvGrpSpPr/>
          <p:nvPr/>
        </p:nvGrpSpPr>
        <p:grpSpPr>
          <a:xfrm>
            <a:off x="1107221" y="1641007"/>
            <a:ext cx="4170045" cy="3654156"/>
            <a:chOff x="828331" y="1585508"/>
            <a:chExt cx="4170045" cy="36541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F365FAF-4940-B001-0800-4C4F29E594B3}"/>
                </a:ext>
              </a:extLst>
            </p:cNvPr>
            <p:cNvGrpSpPr/>
            <p:nvPr/>
          </p:nvGrpSpPr>
          <p:grpSpPr>
            <a:xfrm>
              <a:off x="3425992" y="3086819"/>
              <a:ext cx="758190" cy="885027"/>
              <a:chOff x="3425992" y="3086819"/>
              <a:chExt cx="758190" cy="885027"/>
            </a:xfrm>
          </p:grpSpPr>
          <p:sp>
            <p:nvSpPr>
              <p:cNvPr id="69" name="Oval 52">
                <a:extLst>
                  <a:ext uri="{FF2B5EF4-FFF2-40B4-BE49-F238E27FC236}">
                    <a16:creationId xmlns:a16="http://schemas.microsoft.com/office/drawing/2014/main" id="{3E5593D7-7CE2-2FB6-FC1F-44C93936F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992" y="3086819"/>
                <a:ext cx="758190" cy="75982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>
                <a:extLst>
                  <a:ext uri="{FF2B5EF4-FFF2-40B4-BE49-F238E27FC236}">
                    <a16:creationId xmlns:a16="http://schemas.microsoft.com/office/drawing/2014/main" id="{9655D1B5-FC4B-EB1C-C9CB-E3FA0D95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360" y="3790523"/>
                <a:ext cx="196727" cy="181323"/>
              </a:xfrm>
              <a:custGeom>
                <a:avLst/>
                <a:gdLst>
                  <a:gd name="T0" fmla="*/ 0 w 137"/>
                  <a:gd name="T1" fmla="*/ 0 h 126"/>
                  <a:gd name="T2" fmla="*/ 12 w 137"/>
                  <a:gd name="T3" fmla="*/ 126 h 126"/>
                  <a:gd name="T4" fmla="*/ 137 w 137"/>
                  <a:gd name="T5" fmla="*/ 20 h 126"/>
                  <a:gd name="T6" fmla="*/ 0 w 137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26">
                    <a:moveTo>
                      <a:pt x="0" y="0"/>
                    </a:moveTo>
                    <a:lnTo>
                      <a:pt x="12" y="126"/>
                    </a:lnTo>
                    <a:lnTo>
                      <a:pt x="137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47C879C3-BBE4-EB3C-A24B-C956F6D954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63" t="6840" r="9381" b="17217"/>
              <a:stretch/>
            </p:blipFill>
            <p:spPr>
              <a:xfrm flipH="1">
                <a:off x="3570809" y="3267543"/>
                <a:ext cx="491317" cy="45582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1B2AB68-FCC8-7808-9056-BAB668A20854}"/>
                </a:ext>
              </a:extLst>
            </p:cNvPr>
            <p:cNvGrpSpPr/>
            <p:nvPr/>
          </p:nvGrpSpPr>
          <p:grpSpPr>
            <a:xfrm>
              <a:off x="2616452" y="3344411"/>
              <a:ext cx="600234" cy="679241"/>
              <a:chOff x="2616452" y="3344411"/>
              <a:chExt cx="600234" cy="679241"/>
            </a:xfrm>
          </p:grpSpPr>
          <p:sp>
            <p:nvSpPr>
              <p:cNvPr id="66" name="Oval 64">
                <a:extLst>
                  <a:ext uri="{FF2B5EF4-FFF2-40B4-BE49-F238E27FC236}">
                    <a16:creationId xmlns:a16="http://schemas.microsoft.com/office/drawing/2014/main" id="{A901694E-6361-2AE1-23D3-4CA211472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452" y="3344411"/>
                <a:ext cx="600234" cy="60153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65">
                <a:extLst>
                  <a:ext uri="{FF2B5EF4-FFF2-40B4-BE49-F238E27FC236}">
                    <a16:creationId xmlns:a16="http://schemas.microsoft.com/office/drawing/2014/main" id="{A7ABB3EC-A4AD-53F5-EC1E-5C003D40F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121" y="3879745"/>
                <a:ext cx="155084" cy="143907"/>
              </a:xfrm>
              <a:custGeom>
                <a:avLst/>
                <a:gdLst>
                  <a:gd name="T0" fmla="*/ 108 w 108"/>
                  <a:gd name="T1" fmla="*/ 0 h 100"/>
                  <a:gd name="T2" fmla="*/ 99 w 108"/>
                  <a:gd name="T3" fmla="*/ 100 h 100"/>
                  <a:gd name="T4" fmla="*/ 0 w 108"/>
                  <a:gd name="T5" fmla="*/ 16 h 100"/>
                  <a:gd name="T6" fmla="*/ 108 w 108"/>
                  <a:gd name="T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100">
                    <a:moveTo>
                      <a:pt x="108" y="0"/>
                    </a:moveTo>
                    <a:lnTo>
                      <a:pt x="99" y="100"/>
                    </a:lnTo>
                    <a:lnTo>
                      <a:pt x="0" y="1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C0FAC35-CDF3-4E28-99F9-BEB00230A2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00" t="5093" r="9751" b="17903"/>
              <a:stretch/>
            </p:blipFill>
            <p:spPr>
              <a:xfrm>
                <a:off x="2749890" y="3494603"/>
                <a:ext cx="342278" cy="328843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562E36-C21C-3242-AE7B-B07AA79B8E95}"/>
                </a:ext>
              </a:extLst>
            </p:cNvPr>
            <p:cNvGrpSpPr/>
            <p:nvPr/>
          </p:nvGrpSpPr>
          <p:grpSpPr>
            <a:xfrm>
              <a:off x="828331" y="1585508"/>
              <a:ext cx="4170045" cy="3654156"/>
              <a:chOff x="828331" y="1585508"/>
              <a:chExt cx="4170045" cy="365415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596C9DE-B3C9-D3AF-81B8-B80B7BE4F90C}"/>
                  </a:ext>
                </a:extLst>
              </p:cNvPr>
              <p:cNvGrpSpPr/>
              <p:nvPr/>
            </p:nvGrpSpPr>
            <p:grpSpPr>
              <a:xfrm>
                <a:off x="828331" y="3507026"/>
                <a:ext cx="600234" cy="705144"/>
                <a:chOff x="828331" y="3507026"/>
                <a:chExt cx="600234" cy="705144"/>
              </a:xfrm>
            </p:grpSpPr>
            <p:sp>
              <p:nvSpPr>
                <p:cNvPr id="63" name="Oval 66">
                  <a:extLst>
                    <a:ext uri="{FF2B5EF4-FFF2-40B4-BE49-F238E27FC236}">
                      <a16:creationId xmlns:a16="http://schemas.microsoft.com/office/drawing/2014/main" id="{8A3A928B-58CF-8E85-C408-27B6AE2EF9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331" y="3507026"/>
                  <a:ext cx="600234" cy="60153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Freeform 67">
                  <a:extLst>
                    <a:ext uri="{FF2B5EF4-FFF2-40B4-BE49-F238E27FC236}">
                      <a16:creationId xmlns:a16="http://schemas.microsoft.com/office/drawing/2014/main" id="{60CAB04C-DF73-F0EB-DC3C-7AEA293521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03" y="4068263"/>
                  <a:ext cx="155084" cy="143907"/>
                </a:xfrm>
                <a:custGeom>
                  <a:avLst/>
                  <a:gdLst>
                    <a:gd name="T0" fmla="*/ 108 w 108"/>
                    <a:gd name="T1" fmla="*/ 0 h 100"/>
                    <a:gd name="T2" fmla="*/ 99 w 108"/>
                    <a:gd name="T3" fmla="*/ 100 h 100"/>
                    <a:gd name="T4" fmla="*/ 0 w 108"/>
                    <a:gd name="T5" fmla="*/ 16 h 100"/>
                    <a:gd name="T6" fmla="*/ 108 w 108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100">
                      <a:moveTo>
                        <a:pt x="108" y="0"/>
                      </a:moveTo>
                      <a:lnTo>
                        <a:pt x="99" y="100"/>
                      </a:lnTo>
                      <a:lnTo>
                        <a:pt x="0" y="16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Freeform 101">
                  <a:extLst>
                    <a:ext uri="{FF2B5EF4-FFF2-40B4-BE49-F238E27FC236}">
                      <a16:creationId xmlns:a16="http://schemas.microsoft.com/office/drawing/2014/main" id="{23566D5B-9646-2E05-F26E-668D88CA7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107" y="3649494"/>
                  <a:ext cx="318784" cy="296448"/>
                </a:xfrm>
                <a:custGeom>
                  <a:avLst/>
                  <a:gdLst>
                    <a:gd name="T0" fmla="*/ 96 w 196"/>
                    <a:gd name="T1" fmla="*/ 181 h 181"/>
                    <a:gd name="T2" fmla="*/ 0 w 196"/>
                    <a:gd name="T3" fmla="*/ 180 h 181"/>
                    <a:gd name="T4" fmla="*/ 0 w 196"/>
                    <a:gd name="T5" fmla="*/ 36 h 181"/>
                    <a:gd name="T6" fmla="*/ 98 w 196"/>
                    <a:gd name="T7" fmla="*/ 36 h 181"/>
                    <a:gd name="T8" fmla="*/ 196 w 196"/>
                    <a:gd name="T9" fmla="*/ 36 h 181"/>
                    <a:gd name="T10" fmla="*/ 196 w 196"/>
                    <a:gd name="T11" fmla="*/ 180 h 181"/>
                    <a:gd name="T12" fmla="*/ 96 w 196"/>
                    <a:gd name="T13" fmla="*/ 181 h 1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6" h="181">
                      <a:moveTo>
                        <a:pt x="96" y="181"/>
                      </a:moveTo>
                      <a:cubicBezTo>
                        <a:pt x="96" y="181"/>
                        <a:pt x="62" y="147"/>
                        <a:pt x="0" y="180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63" y="0"/>
                        <a:pt x="98" y="36"/>
                      </a:cubicBezTo>
                      <a:cubicBezTo>
                        <a:pt x="196" y="36"/>
                        <a:pt x="196" y="36"/>
                        <a:pt x="196" y="36"/>
                      </a:cubicBezTo>
                      <a:cubicBezTo>
                        <a:pt x="196" y="180"/>
                        <a:pt x="196" y="180"/>
                        <a:pt x="196" y="180"/>
                      </a:cubicBezTo>
                      <a:lnTo>
                        <a:pt x="96" y="181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7479D8-4097-1140-8FE4-11FFC88BDC9A}"/>
                  </a:ext>
                </a:extLst>
              </p:cNvPr>
              <p:cNvGrpSpPr/>
              <p:nvPr/>
            </p:nvGrpSpPr>
            <p:grpSpPr>
              <a:xfrm>
                <a:off x="1216042" y="1918295"/>
                <a:ext cx="598797" cy="703705"/>
                <a:chOff x="1216042" y="1918295"/>
                <a:chExt cx="598797" cy="703705"/>
              </a:xfrm>
            </p:grpSpPr>
            <p:sp>
              <p:nvSpPr>
                <p:cNvPr id="60" name="Oval 60">
                  <a:extLst>
                    <a:ext uri="{FF2B5EF4-FFF2-40B4-BE49-F238E27FC236}">
                      <a16:creationId xmlns:a16="http://schemas.microsoft.com/office/drawing/2014/main" id="{F27936A8-E446-FB00-AB6E-832E7ED85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16042" y="1918295"/>
                  <a:ext cx="598797" cy="60153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Freeform 61">
                  <a:extLst>
                    <a:ext uri="{FF2B5EF4-FFF2-40B4-BE49-F238E27FC236}">
                      <a16:creationId xmlns:a16="http://schemas.microsoft.com/office/drawing/2014/main" id="{45D0199C-B7A7-363E-8C15-D646085EC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979" y="2478093"/>
                  <a:ext cx="155084" cy="143907"/>
                </a:xfrm>
                <a:custGeom>
                  <a:avLst/>
                  <a:gdLst>
                    <a:gd name="T0" fmla="*/ 108 w 108"/>
                    <a:gd name="T1" fmla="*/ 0 h 100"/>
                    <a:gd name="T2" fmla="*/ 99 w 108"/>
                    <a:gd name="T3" fmla="*/ 100 h 100"/>
                    <a:gd name="T4" fmla="*/ 0 w 108"/>
                    <a:gd name="T5" fmla="*/ 17 h 100"/>
                    <a:gd name="T6" fmla="*/ 108 w 108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100">
                      <a:moveTo>
                        <a:pt x="108" y="0"/>
                      </a:moveTo>
                      <a:lnTo>
                        <a:pt x="99" y="100"/>
                      </a:lnTo>
                      <a:lnTo>
                        <a:pt x="0" y="1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5C86F308-6BC7-813E-3042-BA4C06B96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747" t="13932" r="13497" b="27342"/>
                <a:stretch/>
              </p:blipFill>
              <p:spPr>
                <a:xfrm>
                  <a:off x="1309326" y="2046073"/>
                  <a:ext cx="419126" cy="329253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CD695B9-5C7C-D2EE-653B-CD827D6CEBF8}"/>
                  </a:ext>
                </a:extLst>
              </p:cNvPr>
              <p:cNvGrpSpPr/>
              <p:nvPr/>
            </p:nvGrpSpPr>
            <p:grpSpPr>
              <a:xfrm>
                <a:off x="2565850" y="4114313"/>
                <a:ext cx="957789" cy="1125351"/>
                <a:chOff x="2565850" y="4114313"/>
                <a:chExt cx="957789" cy="1125351"/>
              </a:xfrm>
            </p:grpSpPr>
            <p:sp>
              <p:nvSpPr>
                <p:cNvPr id="57" name="Oval 48">
                  <a:extLst>
                    <a:ext uri="{FF2B5EF4-FFF2-40B4-BE49-F238E27FC236}">
                      <a16:creationId xmlns:a16="http://schemas.microsoft.com/office/drawing/2014/main" id="{564A1935-346A-7045-F242-7C25F7814A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5850" y="4114313"/>
                  <a:ext cx="957789" cy="96129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Freeform 49">
                  <a:extLst>
                    <a:ext uri="{FF2B5EF4-FFF2-40B4-BE49-F238E27FC236}">
                      <a16:creationId xmlns:a16="http://schemas.microsoft.com/office/drawing/2014/main" id="{6551BE57-4EE3-EAC3-1C0D-F5ABCE9146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8528" y="5009413"/>
                  <a:ext cx="245550" cy="230251"/>
                </a:xfrm>
                <a:custGeom>
                  <a:avLst/>
                  <a:gdLst>
                    <a:gd name="T0" fmla="*/ 0 w 171"/>
                    <a:gd name="T1" fmla="*/ 0 h 160"/>
                    <a:gd name="T2" fmla="*/ 15 w 171"/>
                    <a:gd name="T3" fmla="*/ 160 h 160"/>
                    <a:gd name="T4" fmla="*/ 171 w 171"/>
                    <a:gd name="T5" fmla="*/ 27 h 160"/>
                    <a:gd name="T6" fmla="*/ 0 w 171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1" h="160">
                      <a:moveTo>
                        <a:pt x="0" y="0"/>
                      </a:moveTo>
                      <a:lnTo>
                        <a:pt x="15" y="160"/>
                      </a:lnTo>
                      <a:lnTo>
                        <a:pt x="171" y="2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1C2675F1-A8D5-B2B6-4A41-F163053B74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640" b="26442"/>
                <a:stretch/>
              </p:blipFill>
              <p:spPr>
                <a:xfrm>
                  <a:off x="2662940" y="4302082"/>
                  <a:ext cx="837625" cy="552142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037ECA0-73F0-D87F-2B1E-89303AD990F0}"/>
                  </a:ext>
                </a:extLst>
              </p:cNvPr>
              <p:cNvGrpSpPr/>
              <p:nvPr/>
            </p:nvGrpSpPr>
            <p:grpSpPr>
              <a:xfrm>
                <a:off x="857428" y="2682466"/>
                <a:ext cx="600234" cy="703704"/>
                <a:chOff x="828331" y="2702588"/>
                <a:chExt cx="600234" cy="703704"/>
              </a:xfrm>
            </p:grpSpPr>
            <p:sp>
              <p:nvSpPr>
                <p:cNvPr id="54" name="Oval 62">
                  <a:extLst>
                    <a:ext uri="{FF2B5EF4-FFF2-40B4-BE49-F238E27FC236}">
                      <a16:creationId xmlns:a16="http://schemas.microsoft.com/office/drawing/2014/main" id="{6071AC0C-91E2-7C51-4138-EB7B266EC6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331" y="2702588"/>
                  <a:ext cx="600234" cy="60153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Freeform 63">
                  <a:extLst>
                    <a:ext uri="{FF2B5EF4-FFF2-40B4-BE49-F238E27FC236}">
                      <a16:creationId xmlns:a16="http://schemas.microsoft.com/office/drawing/2014/main" id="{1C355B32-7531-98DB-AC3A-F26D238D4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03" y="3262385"/>
                  <a:ext cx="155084" cy="143907"/>
                </a:xfrm>
                <a:custGeom>
                  <a:avLst/>
                  <a:gdLst>
                    <a:gd name="T0" fmla="*/ 108 w 108"/>
                    <a:gd name="T1" fmla="*/ 0 h 100"/>
                    <a:gd name="T2" fmla="*/ 99 w 108"/>
                    <a:gd name="T3" fmla="*/ 100 h 100"/>
                    <a:gd name="T4" fmla="*/ 0 w 108"/>
                    <a:gd name="T5" fmla="*/ 17 h 100"/>
                    <a:gd name="T6" fmla="*/ 108 w 108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100">
                      <a:moveTo>
                        <a:pt x="108" y="0"/>
                      </a:moveTo>
                      <a:lnTo>
                        <a:pt x="99" y="100"/>
                      </a:lnTo>
                      <a:lnTo>
                        <a:pt x="0" y="17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73930D26-2E5A-FC8C-EF44-92B07808C9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493" r="11998" b="12959"/>
                <a:stretch/>
              </p:blipFill>
              <p:spPr>
                <a:xfrm>
                  <a:off x="966247" y="2782189"/>
                  <a:ext cx="344504" cy="413547"/>
                </a:xfrm>
                <a:prstGeom prst="rect">
                  <a:avLst/>
                </a:prstGeom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7BA7821-BAC3-7581-01E7-9A2B83A22E23}"/>
                  </a:ext>
                </a:extLst>
              </p:cNvPr>
              <p:cNvGrpSpPr/>
              <p:nvPr/>
            </p:nvGrpSpPr>
            <p:grpSpPr>
              <a:xfrm>
                <a:off x="1806223" y="2574510"/>
                <a:ext cx="692136" cy="814513"/>
                <a:chOff x="1806223" y="2574510"/>
                <a:chExt cx="692136" cy="814513"/>
              </a:xfrm>
            </p:grpSpPr>
            <p:sp>
              <p:nvSpPr>
                <p:cNvPr id="51" name="Oval 70">
                  <a:extLst>
                    <a:ext uri="{FF2B5EF4-FFF2-40B4-BE49-F238E27FC236}">
                      <a16:creationId xmlns:a16="http://schemas.microsoft.com/office/drawing/2014/main" id="{56500982-0C79-AA6F-384C-721B6BCF8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6223" y="2574510"/>
                  <a:ext cx="692136" cy="69507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Freeform 71">
                  <a:extLst>
                    <a:ext uri="{FF2B5EF4-FFF2-40B4-BE49-F238E27FC236}">
                      <a16:creationId xmlns:a16="http://schemas.microsoft.com/office/drawing/2014/main" id="{13B8B7F6-E7B5-63D2-E1EA-DD940AE8C4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111" y="3222091"/>
                  <a:ext cx="176623" cy="166932"/>
                </a:xfrm>
                <a:custGeom>
                  <a:avLst/>
                  <a:gdLst>
                    <a:gd name="T0" fmla="*/ 123 w 123"/>
                    <a:gd name="T1" fmla="*/ 0 h 116"/>
                    <a:gd name="T2" fmla="*/ 113 w 123"/>
                    <a:gd name="T3" fmla="*/ 116 h 116"/>
                    <a:gd name="T4" fmla="*/ 0 w 123"/>
                    <a:gd name="T5" fmla="*/ 19 h 116"/>
                    <a:gd name="T6" fmla="*/ 123 w 123"/>
                    <a:gd name="T7" fmla="*/ 0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116">
                      <a:moveTo>
                        <a:pt x="123" y="0"/>
                      </a:moveTo>
                      <a:lnTo>
                        <a:pt x="113" y="116"/>
                      </a:lnTo>
                      <a:lnTo>
                        <a:pt x="0" y="19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3188E5E3-388E-0AD9-B7CB-779A169765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104" r="7052" b="14008"/>
                <a:stretch/>
              </p:blipFill>
              <p:spPr>
                <a:xfrm>
                  <a:off x="1951934" y="2708745"/>
                  <a:ext cx="436026" cy="436787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5350147B-AECA-2B29-EF18-1A970C6AA807}"/>
                  </a:ext>
                </a:extLst>
              </p:cNvPr>
              <p:cNvGrpSpPr/>
              <p:nvPr/>
            </p:nvGrpSpPr>
            <p:grpSpPr>
              <a:xfrm>
                <a:off x="3826627" y="2173011"/>
                <a:ext cx="719419" cy="843294"/>
                <a:chOff x="3826627" y="2173011"/>
                <a:chExt cx="719419" cy="843294"/>
              </a:xfrm>
            </p:grpSpPr>
            <p:sp>
              <p:nvSpPr>
                <p:cNvPr id="48" name="Oval 72">
                  <a:extLst>
                    <a:ext uri="{FF2B5EF4-FFF2-40B4-BE49-F238E27FC236}">
                      <a16:creationId xmlns:a16="http://schemas.microsoft.com/office/drawing/2014/main" id="{04FCF565-C2DB-8C0F-2DAF-E1F304374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6627" y="2173011"/>
                  <a:ext cx="719419" cy="720973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Freeform 73">
                  <a:extLst>
                    <a:ext uri="{FF2B5EF4-FFF2-40B4-BE49-F238E27FC236}">
                      <a16:creationId xmlns:a16="http://schemas.microsoft.com/office/drawing/2014/main" id="{70A80441-A3D6-0204-0025-E06C2D56E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0431" y="2845055"/>
                  <a:ext cx="183804" cy="171250"/>
                </a:xfrm>
                <a:custGeom>
                  <a:avLst/>
                  <a:gdLst>
                    <a:gd name="T0" fmla="*/ 0 w 128"/>
                    <a:gd name="T1" fmla="*/ 0 h 119"/>
                    <a:gd name="T2" fmla="*/ 10 w 128"/>
                    <a:gd name="T3" fmla="*/ 119 h 119"/>
                    <a:gd name="T4" fmla="*/ 128 w 128"/>
                    <a:gd name="T5" fmla="*/ 19 h 119"/>
                    <a:gd name="T6" fmla="*/ 0 w 128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8" h="119">
                      <a:moveTo>
                        <a:pt x="0" y="0"/>
                      </a:moveTo>
                      <a:lnTo>
                        <a:pt x="10" y="119"/>
                      </a:lnTo>
                      <a:lnTo>
                        <a:pt x="12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BDF3FEA3-D25B-B521-D3AB-43BA06C17A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06" r="4357" b="12959"/>
                <a:stretch/>
              </p:blipFill>
              <p:spPr>
                <a:xfrm>
                  <a:off x="3934137" y="2265112"/>
                  <a:ext cx="525978" cy="505113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D36EFF4-2C65-EE21-F006-A701955F758D}"/>
                  </a:ext>
                </a:extLst>
              </p:cNvPr>
              <p:cNvGrpSpPr/>
              <p:nvPr/>
            </p:nvGrpSpPr>
            <p:grpSpPr>
              <a:xfrm>
                <a:off x="3262293" y="1585508"/>
                <a:ext cx="567206" cy="672407"/>
                <a:chOff x="3262293" y="1585508"/>
                <a:chExt cx="567206" cy="672407"/>
              </a:xfrm>
            </p:grpSpPr>
            <p:sp>
              <p:nvSpPr>
                <p:cNvPr id="45" name="Oval 37">
                  <a:extLst>
                    <a:ext uri="{FF2B5EF4-FFF2-40B4-BE49-F238E27FC236}">
                      <a16:creationId xmlns:a16="http://schemas.microsoft.com/office/drawing/2014/main" id="{2E5B0389-922C-C8AB-43EA-A8C77125A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62293" y="1585508"/>
                  <a:ext cx="567206" cy="56843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Freeform 38">
                  <a:extLst>
                    <a:ext uri="{FF2B5EF4-FFF2-40B4-BE49-F238E27FC236}">
                      <a16:creationId xmlns:a16="http://schemas.microsoft.com/office/drawing/2014/main" id="{A585B9E9-0610-9383-968D-1CF7EB0A6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3380" y="2122643"/>
                  <a:ext cx="145032" cy="135272"/>
                </a:xfrm>
                <a:custGeom>
                  <a:avLst/>
                  <a:gdLst>
                    <a:gd name="T0" fmla="*/ 0 w 101"/>
                    <a:gd name="T1" fmla="*/ 0 h 94"/>
                    <a:gd name="T2" fmla="*/ 8 w 101"/>
                    <a:gd name="T3" fmla="*/ 94 h 94"/>
                    <a:gd name="T4" fmla="*/ 101 w 101"/>
                    <a:gd name="T5" fmla="*/ 16 h 94"/>
                    <a:gd name="T6" fmla="*/ 0 w 101"/>
                    <a:gd name="T7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1" h="94">
                      <a:moveTo>
                        <a:pt x="0" y="0"/>
                      </a:moveTo>
                      <a:lnTo>
                        <a:pt x="8" y="94"/>
                      </a:lnTo>
                      <a:lnTo>
                        <a:pt x="101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02D0B1C3-0A26-8F96-A44B-8259D18DC2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0899"/>
                <a:stretch/>
              </p:blipFill>
              <p:spPr>
                <a:xfrm>
                  <a:off x="3315114" y="1647433"/>
                  <a:ext cx="461564" cy="365102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D0A0290B-CC07-2518-5A74-A4A9F4F1FF8F}"/>
                  </a:ext>
                </a:extLst>
              </p:cNvPr>
              <p:cNvGrpSpPr/>
              <p:nvPr/>
            </p:nvGrpSpPr>
            <p:grpSpPr>
              <a:xfrm>
                <a:off x="4398142" y="3111283"/>
                <a:ext cx="600234" cy="703704"/>
                <a:chOff x="4398142" y="3111283"/>
                <a:chExt cx="600234" cy="703704"/>
              </a:xfrm>
            </p:grpSpPr>
            <p:sp>
              <p:nvSpPr>
                <p:cNvPr id="42" name="Oval 56">
                  <a:extLst>
                    <a:ext uri="{FF2B5EF4-FFF2-40B4-BE49-F238E27FC236}">
                      <a16:creationId xmlns:a16="http://schemas.microsoft.com/office/drawing/2014/main" id="{0A7C147D-A862-18A4-687F-B49365B436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142" y="3111283"/>
                  <a:ext cx="600234" cy="60009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Freeform 57">
                  <a:extLst>
                    <a:ext uri="{FF2B5EF4-FFF2-40B4-BE49-F238E27FC236}">
                      <a16:creationId xmlns:a16="http://schemas.microsoft.com/office/drawing/2014/main" id="{D31C43E5-3D9E-1CD2-031F-A20E2EAEC1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8919" y="3671080"/>
                  <a:ext cx="155084" cy="143907"/>
                </a:xfrm>
                <a:custGeom>
                  <a:avLst/>
                  <a:gdLst>
                    <a:gd name="T0" fmla="*/ 0 w 108"/>
                    <a:gd name="T1" fmla="*/ 0 h 100"/>
                    <a:gd name="T2" fmla="*/ 9 w 108"/>
                    <a:gd name="T3" fmla="*/ 100 h 100"/>
                    <a:gd name="T4" fmla="*/ 108 w 108"/>
                    <a:gd name="T5" fmla="*/ 16 h 100"/>
                    <a:gd name="T6" fmla="*/ 0 w 108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100">
                      <a:moveTo>
                        <a:pt x="0" y="0"/>
                      </a:moveTo>
                      <a:lnTo>
                        <a:pt x="9" y="100"/>
                      </a:lnTo>
                      <a:lnTo>
                        <a:pt x="108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7CA62C1B-D1F2-49E7-D861-7129109D8B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853" r="7353" b="18801"/>
                <a:stretch/>
              </p:blipFill>
              <p:spPr>
                <a:xfrm>
                  <a:off x="4514454" y="3247554"/>
                  <a:ext cx="365760" cy="350251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39CC6E1-4F8B-F2AF-B4D5-1C984E3D9AC5}"/>
                  </a:ext>
                </a:extLst>
              </p:cNvPr>
              <p:cNvGrpSpPr/>
              <p:nvPr/>
            </p:nvGrpSpPr>
            <p:grpSpPr>
              <a:xfrm>
                <a:off x="1566417" y="3445147"/>
                <a:ext cx="837168" cy="982882"/>
                <a:chOff x="1566417" y="3445147"/>
                <a:chExt cx="837168" cy="982882"/>
              </a:xfrm>
            </p:grpSpPr>
            <p:sp>
              <p:nvSpPr>
                <p:cNvPr id="39" name="Oval 68">
                  <a:extLst>
                    <a:ext uri="{FF2B5EF4-FFF2-40B4-BE49-F238E27FC236}">
                      <a16:creationId xmlns:a16="http://schemas.microsoft.com/office/drawing/2014/main" id="{6C4FFB99-298D-0C50-062A-1CC2FB641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66417" y="3445147"/>
                  <a:ext cx="837168" cy="840416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69">
                  <a:extLst>
                    <a:ext uri="{FF2B5EF4-FFF2-40B4-BE49-F238E27FC236}">
                      <a16:creationId xmlns:a16="http://schemas.microsoft.com/office/drawing/2014/main" id="{0E3E0B39-CBBF-A06E-3BD2-594621366A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5667" y="4226560"/>
                  <a:ext cx="216830" cy="201469"/>
                </a:xfrm>
                <a:custGeom>
                  <a:avLst/>
                  <a:gdLst>
                    <a:gd name="T0" fmla="*/ 151 w 151"/>
                    <a:gd name="T1" fmla="*/ 0 h 140"/>
                    <a:gd name="T2" fmla="*/ 137 w 151"/>
                    <a:gd name="T3" fmla="*/ 140 h 140"/>
                    <a:gd name="T4" fmla="*/ 0 w 151"/>
                    <a:gd name="T5" fmla="*/ 24 h 140"/>
                    <a:gd name="T6" fmla="*/ 151 w 151"/>
                    <a:gd name="T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1" h="140">
                      <a:moveTo>
                        <a:pt x="151" y="0"/>
                      </a:moveTo>
                      <a:lnTo>
                        <a:pt x="137" y="140"/>
                      </a:lnTo>
                      <a:lnTo>
                        <a:pt x="0" y="24"/>
                      </a:lnTo>
                      <a:lnTo>
                        <a:pt x="15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DBA8E3BC-4CA3-F5B9-94BF-5A1CC52DBD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302" r="4956" b="15206"/>
                <a:stretch/>
              </p:blipFill>
              <p:spPr>
                <a:xfrm>
                  <a:off x="1769314" y="3631706"/>
                  <a:ext cx="448995" cy="438914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4C1ED0F-F48E-DF68-304E-99A6F673B54C}"/>
                  </a:ext>
                </a:extLst>
              </p:cNvPr>
              <p:cNvGrpSpPr/>
              <p:nvPr/>
            </p:nvGrpSpPr>
            <p:grpSpPr>
              <a:xfrm>
                <a:off x="3763445" y="3922917"/>
                <a:ext cx="627517" cy="735365"/>
                <a:chOff x="3763445" y="3922917"/>
                <a:chExt cx="627517" cy="735365"/>
              </a:xfrm>
            </p:grpSpPr>
            <p:sp>
              <p:nvSpPr>
                <p:cNvPr id="36" name="Oval 50">
                  <a:extLst>
                    <a:ext uri="{FF2B5EF4-FFF2-40B4-BE49-F238E27FC236}">
                      <a16:creationId xmlns:a16="http://schemas.microsoft.com/office/drawing/2014/main" id="{3D92DF52-B9CF-55AB-6C25-3FA4540A37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63445" y="3922917"/>
                  <a:ext cx="627517" cy="627434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Freeform 51">
                  <a:extLst>
                    <a:ext uri="{FF2B5EF4-FFF2-40B4-BE49-F238E27FC236}">
                      <a16:creationId xmlns:a16="http://schemas.microsoft.com/office/drawing/2014/main" id="{0E5E2EFF-F83D-9793-C7E2-C79B660BA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2837" y="4507179"/>
                  <a:ext cx="162264" cy="151103"/>
                </a:xfrm>
                <a:custGeom>
                  <a:avLst/>
                  <a:gdLst>
                    <a:gd name="T0" fmla="*/ 0 w 113"/>
                    <a:gd name="T1" fmla="*/ 0 h 105"/>
                    <a:gd name="T2" fmla="*/ 9 w 113"/>
                    <a:gd name="T3" fmla="*/ 105 h 105"/>
                    <a:gd name="T4" fmla="*/ 113 w 113"/>
                    <a:gd name="T5" fmla="*/ 17 h 105"/>
                    <a:gd name="T6" fmla="*/ 0 w 113"/>
                    <a:gd name="T7" fmla="*/ 0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3" h="105">
                      <a:moveTo>
                        <a:pt x="0" y="0"/>
                      </a:moveTo>
                      <a:lnTo>
                        <a:pt x="9" y="105"/>
                      </a:lnTo>
                      <a:lnTo>
                        <a:pt x="11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ABCA055D-3D63-C5D5-CA4D-333438CFF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49" t="4494" r="11998" b="17604"/>
                <a:stretch/>
              </p:blipFill>
              <p:spPr>
                <a:xfrm>
                  <a:off x="3912018" y="4057989"/>
                  <a:ext cx="345632" cy="348987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9F5D461-5674-D72A-419F-B298597677E3}"/>
                  </a:ext>
                </a:extLst>
              </p:cNvPr>
              <p:cNvGrpSpPr/>
              <p:nvPr/>
            </p:nvGrpSpPr>
            <p:grpSpPr>
              <a:xfrm>
                <a:off x="2706575" y="2288136"/>
                <a:ext cx="758190" cy="887905"/>
                <a:chOff x="2706575" y="2288136"/>
                <a:chExt cx="758190" cy="887905"/>
              </a:xfrm>
            </p:grpSpPr>
            <p:sp>
              <p:nvSpPr>
                <p:cNvPr id="33" name="Oval 54">
                  <a:extLst>
                    <a:ext uri="{FF2B5EF4-FFF2-40B4-BE49-F238E27FC236}">
                      <a16:creationId xmlns:a16="http://schemas.microsoft.com/office/drawing/2014/main" id="{EDB52819-64FB-8350-117F-B4D2D9F968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6575" y="2288136"/>
                  <a:ext cx="758190" cy="7583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55">
                  <a:extLst>
                    <a:ext uri="{FF2B5EF4-FFF2-40B4-BE49-F238E27FC236}">
                      <a16:creationId xmlns:a16="http://schemas.microsoft.com/office/drawing/2014/main" id="{39081B6D-D74C-EE5B-6392-39772140D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993" y="2994718"/>
                  <a:ext cx="196727" cy="181323"/>
                </a:xfrm>
                <a:custGeom>
                  <a:avLst/>
                  <a:gdLst>
                    <a:gd name="T0" fmla="*/ 0 w 137"/>
                    <a:gd name="T1" fmla="*/ 0 h 126"/>
                    <a:gd name="T2" fmla="*/ 12 w 137"/>
                    <a:gd name="T3" fmla="*/ 126 h 126"/>
                    <a:gd name="T4" fmla="*/ 137 w 137"/>
                    <a:gd name="T5" fmla="*/ 22 h 126"/>
                    <a:gd name="T6" fmla="*/ 0 w 137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7" h="126">
                      <a:moveTo>
                        <a:pt x="0" y="0"/>
                      </a:moveTo>
                      <a:lnTo>
                        <a:pt x="12" y="126"/>
                      </a:lnTo>
                      <a:lnTo>
                        <a:pt x="137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9864BD7A-85AF-E69B-F6D5-3B7AFEE429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594" t="7191" r="15594" b="22847"/>
                <a:stretch/>
              </p:blipFill>
              <p:spPr>
                <a:xfrm>
                  <a:off x="2841758" y="2418518"/>
                  <a:ext cx="454143" cy="455117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4BEF6AC-ADBB-869D-A689-8A65BC02D554}"/>
                  </a:ext>
                </a:extLst>
              </p:cNvPr>
              <p:cNvGrpSpPr/>
              <p:nvPr/>
            </p:nvGrpSpPr>
            <p:grpSpPr>
              <a:xfrm>
                <a:off x="2104186" y="1593667"/>
                <a:ext cx="598797" cy="714616"/>
                <a:chOff x="2104186" y="1593667"/>
                <a:chExt cx="598797" cy="714616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2E6E4D7E-8CC5-8DCC-7716-CC4F8ED9F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4186" y="1593667"/>
                  <a:ext cx="598797" cy="60153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Freeform 59">
                  <a:extLst>
                    <a:ext uri="{FF2B5EF4-FFF2-40B4-BE49-F238E27FC236}">
                      <a16:creationId xmlns:a16="http://schemas.microsoft.com/office/drawing/2014/main" id="{C9E334D5-54F5-C659-676B-4BF4C4902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4815" y="2164376"/>
                  <a:ext cx="153648" cy="143907"/>
                </a:xfrm>
                <a:custGeom>
                  <a:avLst/>
                  <a:gdLst>
                    <a:gd name="T0" fmla="*/ 107 w 107"/>
                    <a:gd name="T1" fmla="*/ 0 h 100"/>
                    <a:gd name="T2" fmla="*/ 98 w 107"/>
                    <a:gd name="T3" fmla="*/ 100 h 100"/>
                    <a:gd name="T4" fmla="*/ 0 w 107"/>
                    <a:gd name="T5" fmla="*/ 17 h 100"/>
                    <a:gd name="T6" fmla="*/ 107 w 107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" h="100">
                      <a:moveTo>
                        <a:pt x="107" y="0"/>
                      </a:moveTo>
                      <a:lnTo>
                        <a:pt x="98" y="100"/>
                      </a:lnTo>
                      <a:lnTo>
                        <a:pt x="0" y="17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8BEE097D-BBF7-F2D1-121A-021F0F89FC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4" cstate="print">
                  <a:lum bright="70000" contrast="-7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55" r="6904" b="13408"/>
                <a:stretch/>
              </p:blipFill>
              <p:spPr>
                <a:xfrm>
                  <a:off x="2205691" y="1668416"/>
                  <a:ext cx="364538" cy="36517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2" name="Flowchart: Process 112">
            <a:extLst>
              <a:ext uri="{FF2B5EF4-FFF2-40B4-BE49-F238E27FC236}">
                <a16:creationId xmlns:a16="http://schemas.microsoft.com/office/drawing/2014/main" id="{8765ACB1-29D2-2C86-6D39-8516F11BACF8}"/>
              </a:ext>
            </a:extLst>
          </p:cNvPr>
          <p:cNvSpPr/>
          <p:nvPr/>
        </p:nvSpPr>
        <p:spPr>
          <a:xfrm>
            <a:off x="7439978" y="2172048"/>
            <a:ext cx="2494094" cy="1129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8CA0A42-705C-C910-9AE9-B3285C7B3CD2}"/>
              </a:ext>
            </a:extLst>
          </p:cNvPr>
          <p:cNvGrpSpPr/>
          <p:nvPr/>
        </p:nvGrpSpPr>
        <p:grpSpPr>
          <a:xfrm>
            <a:off x="6537002" y="1143306"/>
            <a:ext cx="744051" cy="1200329"/>
            <a:chOff x="6537002" y="1143306"/>
            <a:chExt cx="744051" cy="120032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08307B8-8B1D-27A9-A6AB-3031F62B4FC5}"/>
                </a:ext>
              </a:extLst>
            </p:cNvPr>
            <p:cNvSpPr txBox="1"/>
            <p:nvPr/>
          </p:nvSpPr>
          <p:spPr>
            <a:xfrm>
              <a:off x="6652165" y="1143306"/>
              <a:ext cx="628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9BF2BB-0B4A-EED6-09EC-3280DCBE2412}"/>
                </a:ext>
              </a:extLst>
            </p:cNvPr>
            <p:cNvSpPr/>
            <p:nvPr/>
          </p:nvSpPr>
          <p:spPr>
            <a:xfrm>
              <a:off x="6537002" y="1442082"/>
              <a:ext cx="731520" cy="73152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Flowchart: Process 121">
            <a:extLst>
              <a:ext uri="{FF2B5EF4-FFF2-40B4-BE49-F238E27FC236}">
                <a16:creationId xmlns:a16="http://schemas.microsoft.com/office/drawing/2014/main" id="{96DEB41A-4AFE-05BE-42BE-AEF052D37670}"/>
              </a:ext>
            </a:extLst>
          </p:cNvPr>
          <p:cNvSpPr/>
          <p:nvPr/>
        </p:nvSpPr>
        <p:spPr>
          <a:xfrm>
            <a:off x="7439978" y="4533975"/>
            <a:ext cx="2494094" cy="1129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1FE68E9-85BB-5250-762A-58942730AA1B}"/>
              </a:ext>
            </a:extLst>
          </p:cNvPr>
          <p:cNvGrpSpPr/>
          <p:nvPr/>
        </p:nvGrpSpPr>
        <p:grpSpPr>
          <a:xfrm>
            <a:off x="6573185" y="3446569"/>
            <a:ext cx="731520" cy="1200329"/>
            <a:chOff x="6573185" y="3446569"/>
            <a:chExt cx="731520" cy="1200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D83FA27-834D-6000-436C-A2C1E35A1435}"/>
                </a:ext>
              </a:extLst>
            </p:cNvPr>
            <p:cNvSpPr txBox="1"/>
            <p:nvPr/>
          </p:nvSpPr>
          <p:spPr>
            <a:xfrm>
              <a:off x="6652165" y="3446569"/>
              <a:ext cx="628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7506DEE-C015-D0BB-32E9-5A63F8F15B67}"/>
                </a:ext>
              </a:extLst>
            </p:cNvPr>
            <p:cNvSpPr/>
            <p:nvPr/>
          </p:nvSpPr>
          <p:spPr>
            <a:xfrm>
              <a:off x="6573185" y="3720052"/>
              <a:ext cx="731520" cy="731520"/>
            </a:xfrm>
            <a:prstGeom prst="ellipse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FC442FF8-EDCA-79C1-9A16-EB3576562024}"/>
              </a:ext>
            </a:extLst>
          </p:cNvPr>
          <p:cNvSpPr/>
          <p:nvPr/>
        </p:nvSpPr>
        <p:spPr>
          <a:xfrm>
            <a:off x="7337960" y="2325741"/>
            <a:ext cx="371772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participates in a Lessons Learned session and signs off on Lessons Learned report.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accent5"/>
              </a:solidFill>
              <a:cs typeface="Calibri Light" panose="020F030202020403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FA7815-39DB-803C-B445-FAF0D113695F}"/>
              </a:ext>
            </a:extLst>
          </p:cNvPr>
          <p:cNvSpPr/>
          <p:nvPr/>
        </p:nvSpPr>
        <p:spPr>
          <a:xfrm>
            <a:off x="7332683" y="4699398"/>
            <a:ext cx="371772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cs typeface="Calibri Light" panose="020F0302020204030204" pitchFamily="34" charset="0"/>
              </a:rPr>
              <a:t>Client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cs typeface="Calibri Light" panose="020F0302020204030204" pitchFamily="34" charset="0"/>
              </a:rPr>
              <a:t> measures and reports benefits according to the benefits realization plan (in the project business case/detailed plan). </a:t>
            </a:r>
            <a:endParaRPr lang="en-US" sz="1600" dirty="0">
              <a:solidFill>
                <a:schemeClr val="accent5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6" grpId="0" animBg="1"/>
      <p:bldP spid="80" grpId="0" animBg="1"/>
      <p:bldP spid="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F480B7-504B-03B2-A7BE-37B1C4168485}"/>
              </a:ext>
            </a:extLst>
          </p:cNvPr>
          <p:cNvSpPr txBox="1">
            <a:spLocks/>
          </p:cNvSpPr>
          <p:nvPr/>
        </p:nvSpPr>
        <p:spPr>
          <a:xfrm>
            <a:off x="4509135" y="581434"/>
            <a:ext cx="4872990" cy="4123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5007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488A-F6CE-B07A-01E9-0BE033E8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C3DB921B-61DA-BD48-3E33-3C3BA7154215}"/>
              </a:ext>
            </a:extLst>
          </p:cNvPr>
          <p:cNvSpPr>
            <a:spLocks noEditPoints="1"/>
          </p:cNvSpPr>
          <p:nvPr/>
        </p:nvSpPr>
        <p:spPr bwMode="auto">
          <a:xfrm>
            <a:off x="10499981" y="2790542"/>
            <a:ext cx="708025" cy="650875"/>
          </a:xfrm>
          <a:custGeom>
            <a:avLst/>
            <a:gdLst>
              <a:gd name="T0" fmla="*/ 514 w 3572"/>
              <a:gd name="T1" fmla="*/ 3284 h 3284"/>
              <a:gd name="T2" fmla="*/ 51 w 3572"/>
              <a:gd name="T3" fmla="*/ 2419 h 3284"/>
              <a:gd name="T4" fmla="*/ 119 w 3572"/>
              <a:gd name="T5" fmla="*/ 2432 h 3284"/>
              <a:gd name="T6" fmla="*/ 196 w 3572"/>
              <a:gd name="T7" fmla="*/ 2432 h 3284"/>
              <a:gd name="T8" fmla="*/ 277 w 3572"/>
              <a:gd name="T9" fmla="*/ 2413 h 3284"/>
              <a:gd name="T10" fmla="*/ 351 w 3572"/>
              <a:gd name="T11" fmla="*/ 2376 h 3284"/>
              <a:gd name="T12" fmla="*/ 416 w 3572"/>
              <a:gd name="T13" fmla="*/ 2322 h 3284"/>
              <a:gd name="T14" fmla="*/ 2211 w 3572"/>
              <a:gd name="T15" fmla="*/ 1936 h 3284"/>
              <a:gd name="T16" fmla="*/ 1749 w 3572"/>
              <a:gd name="T17" fmla="*/ 3284 h 3284"/>
              <a:gd name="T18" fmla="*/ 1783 w 3572"/>
              <a:gd name="T19" fmla="*/ 2144 h 3284"/>
              <a:gd name="T20" fmla="*/ 1852 w 3572"/>
              <a:gd name="T21" fmla="*/ 2151 h 3284"/>
              <a:gd name="T22" fmla="*/ 1934 w 3572"/>
              <a:gd name="T23" fmla="*/ 2142 h 3284"/>
              <a:gd name="T24" fmla="*/ 2012 w 3572"/>
              <a:gd name="T25" fmla="*/ 2114 h 3284"/>
              <a:gd name="T26" fmla="*/ 2080 w 3572"/>
              <a:gd name="T27" fmla="*/ 2069 h 3284"/>
              <a:gd name="T28" fmla="*/ 2211 w 3572"/>
              <a:gd name="T29" fmla="*/ 1936 h 3284"/>
              <a:gd name="T30" fmla="*/ 1080 w 3572"/>
              <a:gd name="T31" fmla="*/ 3284 h 3284"/>
              <a:gd name="T32" fmla="*/ 617 w 3572"/>
              <a:gd name="T33" fmla="*/ 2109 h 3284"/>
              <a:gd name="T34" fmla="*/ 1183 w 3572"/>
              <a:gd name="T35" fmla="*/ 1617 h 3284"/>
              <a:gd name="T36" fmla="*/ 1618 w 3572"/>
              <a:gd name="T37" fmla="*/ 2066 h 3284"/>
              <a:gd name="T38" fmla="*/ 1646 w 3572"/>
              <a:gd name="T39" fmla="*/ 3284 h 3284"/>
              <a:gd name="T40" fmla="*/ 1183 w 3572"/>
              <a:gd name="T41" fmla="*/ 1617 h 3284"/>
              <a:gd name="T42" fmla="*/ 2777 w 3572"/>
              <a:gd name="T43" fmla="*/ 3284 h 3284"/>
              <a:gd name="T44" fmla="*/ 2314 w 3572"/>
              <a:gd name="T45" fmla="*/ 1829 h 3284"/>
              <a:gd name="T46" fmla="*/ 3135 w 3572"/>
              <a:gd name="T47" fmla="*/ 975 h 3284"/>
              <a:gd name="T48" fmla="*/ 3343 w 3572"/>
              <a:gd name="T49" fmla="*/ 3284 h 3284"/>
              <a:gd name="T50" fmla="*/ 2880 w 3572"/>
              <a:gd name="T51" fmla="*/ 1241 h 3284"/>
              <a:gd name="T52" fmla="*/ 3572 w 3572"/>
              <a:gd name="T53" fmla="*/ 0 h 3284"/>
              <a:gd name="T54" fmla="*/ 3129 w 3572"/>
              <a:gd name="T55" fmla="*/ 684 h 3284"/>
              <a:gd name="T56" fmla="*/ 1944 w 3572"/>
              <a:gd name="T57" fmla="*/ 1915 h 3284"/>
              <a:gd name="T58" fmla="*/ 1900 w 3572"/>
              <a:gd name="T59" fmla="*/ 1938 h 3284"/>
              <a:gd name="T60" fmla="*/ 1851 w 3572"/>
              <a:gd name="T61" fmla="*/ 1946 h 3284"/>
              <a:gd name="T62" fmla="*/ 1826 w 3572"/>
              <a:gd name="T63" fmla="*/ 1944 h 3284"/>
              <a:gd name="T64" fmla="*/ 1780 w 3572"/>
              <a:gd name="T65" fmla="*/ 1928 h 3284"/>
              <a:gd name="T66" fmla="*/ 1740 w 3572"/>
              <a:gd name="T67" fmla="*/ 1899 h 3284"/>
              <a:gd name="T68" fmla="*/ 266 w 3572"/>
              <a:gd name="T69" fmla="*/ 2180 h 3284"/>
              <a:gd name="T70" fmla="*/ 226 w 3572"/>
              <a:gd name="T71" fmla="*/ 2211 h 3284"/>
              <a:gd name="T72" fmla="*/ 179 w 3572"/>
              <a:gd name="T73" fmla="*/ 2227 h 3284"/>
              <a:gd name="T74" fmla="*/ 125 w 3572"/>
              <a:gd name="T75" fmla="*/ 2226 h 3284"/>
              <a:gd name="T76" fmla="*/ 72 w 3572"/>
              <a:gd name="T77" fmla="*/ 2205 h 3284"/>
              <a:gd name="T78" fmla="*/ 29 w 3572"/>
              <a:gd name="T79" fmla="*/ 2165 h 3284"/>
              <a:gd name="T80" fmla="*/ 7 w 3572"/>
              <a:gd name="T81" fmla="*/ 2117 h 3284"/>
              <a:gd name="T82" fmla="*/ 0 w 3572"/>
              <a:gd name="T83" fmla="*/ 2065 h 3284"/>
              <a:gd name="T84" fmla="*/ 12 w 3572"/>
              <a:gd name="T85" fmla="*/ 2013 h 3284"/>
              <a:gd name="T86" fmla="*/ 43 w 3572"/>
              <a:gd name="T87" fmla="*/ 1968 h 3284"/>
              <a:gd name="T88" fmla="*/ 1039 w 3572"/>
              <a:gd name="T89" fmla="*/ 922 h 3284"/>
              <a:gd name="T90" fmla="*/ 1082 w 3572"/>
              <a:gd name="T91" fmla="*/ 899 h 3284"/>
              <a:gd name="T92" fmla="*/ 1131 w 3572"/>
              <a:gd name="T93" fmla="*/ 892 h 3284"/>
              <a:gd name="T94" fmla="*/ 1156 w 3572"/>
              <a:gd name="T95" fmla="*/ 893 h 3284"/>
              <a:gd name="T96" fmla="*/ 1203 w 3572"/>
              <a:gd name="T97" fmla="*/ 909 h 3284"/>
              <a:gd name="T98" fmla="*/ 1243 w 3572"/>
              <a:gd name="T99" fmla="*/ 939 h 3284"/>
              <a:gd name="T100" fmla="*/ 2906 w 3572"/>
              <a:gd name="T101" fmla="*/ 470 h 3284"/>
              <a:gd name="T102" fmla="*/ 3572 w 3572"/>
              <a:gd name="T103" fmla="*/ 0 h 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2" h="3284">
                <a:moveTo>
                  <a:pt x="514" y="2217"/>
                </a:moveTo>
                <a:lnTo>
                  <a:pt x="514" y="3284"/>
                </a:lnTo>
                <a:lnTo>
                  <a:pt x="51" y="3284"/>
                </a:lnTo>
                <a:lnTo>
                  <a:pt x="51" y="2419"/>
                </a:lnTo>
                <a:lnTo>
                  <a:pt x="85" y="2428"/>
                </a:lnTo>
                <a:lnTo>
                  <a:pt x="119" y="2432"/>
                </a:lnTo>
                <a:lnTo>
                  <a:pt x="154" y="2435"/>
                </a:lnTo>
                <a:lnTo>
                  <a:pt x="196" y="2432"/>
                </a:lnTo>
                <a:lnTo>
                  <a:pt x="237" y="2425"/>
                </a:lnTo>
                <a:lnTo>
                  <a:pt x="277" y="2413"/>
                </a:lnTo>
                <a:lnTo>
                  <a:pt x="315" y="2396"/>
                </a:lnTo>
                <a:lnTo>
                  <a:pt x="351" y="2376"/>
                </a:lnTo>
                <a:lnTo>
                  <a:pt x="384" y="2351"/>
                </a:lnTo>
                <a:lnTo>
                  <a:pt x="416" y="2322"/>
                </a:lnTo>
                <a:lnTo>
                  <a:pt x="514" y="2217"/>
                </a:lnTo>
                <a:close/>
                <a:moveTo>
                  <a:pt x="2211" y="1936"/>
                </a:moveTo>
                <a:lnTo>
                  <a:pt x="2211" y="3284"/>
                </a:lnTo>
                <a:lnTo>
                  <a:pt x="1749" y="3284"/>
                </a:lnTo>
                <a:lnTo>
                  <a:pt x="1749" y="2136"/>
                </a:lnTo>
                <a:lnTo>
                  <a:pt x="1783" y="2144"/>
                </a:lnTo>
                <a:lnTo>
                  <a:pt x="1816" y="2150"/>
                </a:lnTo>
                <a:lnTo>
                  <a:pt x="1852" y="2151"/>
                </a:lnTo>
                <a:lnTo>
                  <a:pt x="1894" y="2149"/>
                </a:lnTo>
                <a:lnTo>
                  <a:pt x="1934" y="2142"/>
                </a:lnTo>
                <a:lnTo>
                  <a:pt x="1973" y="2130"/>
                </a:lnTo>
                <a:lnTo>
                  <a:pt x="2012" y="2114"/>
                </a:lnTo>
                <a:lnTo>
                  <a:pt x="2048" y="2093"/>
                </a:lnTo>
                <a:lnTo>
                  <a:pt x="2080" y="2069"/>
                </a:lnTo>
                <a:lnTo>
                  <a:pt x="2111" y="2041"/>
                </a:lnTo>
                <a:lnTo>
                  <a:pt x="2211" y="1936"/>
                </a:lnTo>
                <a:close/>
                <a:moveTo>
                  <a:pt x="1080" y="1622"/>
                </a:moveTo>
                <a:lnTo>
                  <a:pt x="1080" y="3284"/>
                </a:lnTo>
                <a:lnTo>
                  <a:pt x="617" y="3284"/>
                </a:lnTo>
                <a:lnTo>
                  <a:pt x="617" y="2109"/>
                </a:lnTo>
                <a:lnTo>
                  <a:pt x="1080" y="1622"/>
                </a:lnTo>
                <a:close/>
                <a:moveTo>
                  <a:pt x="1183" y="1617"/>
                </a:moveTo>
                <a:lnTo>
                  <a:pt x="1593" y="2042"/>
                </a:lnTo>
                <a:lnTo>
                  <a:pt x="1618" y="2066"/>
                </a:lnTo>
                <a:lnTo>
                  <a:pt x="1646" y="2087"/>
                </a:lnTo>
                <a:lnTo>
                  <a:pt x="1646" y="3284"/>
                </a:lnTo>
                <a:lnTo>
                  <a:pt x="1183" y="3284"/>
                </a:lnTo>
                <a:lnTo>
                  <a:pt x="1183" y="1617"/>
                </a:lnTo>
                <a:close/>
                <a:moveTo>
                  <a:pt x="2777" y="1348"/>
                </a:moveTo>
                <a:lnTo>
                  <a:pt x="2777" y="3284"/>
                </a:lnTo>
                <a:lnTo>
                  <a:pt x="2314" y="3284"/>
                </a:lnTo>
                <a:lnTo>
                  <a:pt x="2314" y="1829"/>
                </a:lnTo>
                <a:lnTo>
                  <a:pt x="2777" y="1348"/>
                </a:lnTo>
                <a:close/>
                <a:moveTo>
                  <a:pt x="3135" y="975"/>
                </a:moveTo>
                <a:lnTo>
                  <a:pt x="3343" y="1174"/>
                </a:lnTo>
                <a:lnTo>
                  <a:pt x="3343" y="3284"/>
                </a:lnTo>
                <a:lnTo>
                  <a:pt x="2880" y="3284"/>
                </a:lnTo>
                <a:lnTo>
                  <a:pt x="2880" y="1241"/>
                </a:lnTo>
                <a:lnTo>
                  <a:pt x="3135" y="975"/>
                </a:lnTo>
                <a:close/>
                <a:moveTo>
                  <a:pt x="3572" y="0"/>
                </a:moveTo>
                <a:lnTo>
                  <a:pt x="3350" y="897"/>
                </a:lnTo>
                <a:lnTo>
                  <a:pt x="3129" y="684"/>
                </a:lnTo>
                <a:lnTo>
                  <a:pt x="1963" y="1898"/>
                </a:lnTo>
                <a:lnTo>
                  <a:pt x="1944" y="1915"/>
                </a:lnTo>
                <a:lnTo>
                  <a:pt x="1923" y="1928"/>
                </a:lnTo>
                <a:lnTo>
                  <a:pt x="1900" y="1938"/>
                </a:lnTo>
                <a:lnTo>
                  <a:pt x="1876" y="1944"/>
                </a:lnTo>
                <a:lnTo>
                  <a:pt x="1851" y="1946"/>
                </a:lnTo>
                <a:lnTo>
                  <a:pt x="1851" y="1946"/>
                </a:lnTo>
                <a:lnTo>
                  <a:pt x="1826" y="1944"/>
                </a:lnTo>
                <a:lnTo>
                  <a:pt x="1802" y="1938"/>
                </a:lnTo>
                <a:lnTo>
                  <a:pt x="1780" y="1928"/>
                </a:lnTo>
                <a:lnTo>
                  <a:pt x="1759" y="1915"/>
                </a:lnTo>
                <a:lnTo>
                  <a:pt x="1740" y="1899"/>
                </a:lnTo>
                <a:lnTo>
                  <a:pt x="1132" y="1268"/>
                </a:lnTo>
                <a:lnTo>
                  <a:pt x="266" y="2180"/>
                </a:lnTo>
                <a:lnTo>
                  <a:pt x="247" y="2198"/>
                </a:lnTo>
                <a:lnTo>
                  <a:pt x="226" y="2211"/>
                </a:lnTo>
                <a:lnTo>
                  <a:pt x="203" y="2221"/>
                </a:lnTo>
                <a:lnTo>
                  <a:pt x="179" y="2227"/>
                </a:lnTo>
                <a:lnTo>
                  <a:pt x="154" y="2228"/>
                </a:lnTo>
                <a:lnTo>
                  <a:pt x="125" y="2226"/>
                </a:lnTo>
                <a:lnTo>
                  <a:pt x="98" y="2219"/>
                </a:lnTo>
                <a:lnTo>
                  <a:pt x="72" y="2205"/>
                </a:lnTo>
                <a:lnTo>
                  <a:pt x="48" y="2186"/>
                </a:lnTo>
                <a:lnTo>
                  <a:pt x="29" y="2165"/>
                </a:lnTo>
                <a:lnTo>
                  <a:pt x="15" y="2142"/>
                </a:lnTo>
                <a:lnTo>
                  <a:pt x="7" y="2117"/>
                </a:lnTo>
                <a:lnTo>
                  <a:pt x="1" y="2092"/>
                </a:lnTo>
                <a:lnTo>
                  <a:pt x="0" y="2065"/>
                </a:lnTo>
                <a:lnTo>
                  <a:pt x="4" y="2038"/>
                </a:lnTo>
                <a:lnTo>
                  <a:pt x="12" y="2013"/>
                </a:lnTo>
                <a:lnTo>
                  <a:pt x="25" y="1989"/>
                </a:lnTo>
                <a:lnTo>
                  <a:pt x="43" y="1968"/>
                </a:lnTo>
                <a:lnTo>
                  <a:pt x="1020" y="940"/>
                </a:lnTo>
                <a:lnTo>
                  <a:pt x="1039" y="922"/>
                </a:lnTo>
                <a:lnTo>
                  <a:pt x="1059" y="909"/>
                </a:lnTo>
                <a:lnTo>
                  <a:pt x="1082" y="899"/>
                </a:lnTo>
                <a:lnTo>
                  <a:pt x="1106" y="893"/>
                </a:lnTo>
                <a:lnTo>
                  <a:pt x="1131" y="892"/>
                </a:lnTo>
                <a:lnTo>
                  <a:pt x="1131" y="892"/>
                </a:lnTo>
                <a:lnTo>
                  <a:pt x="1156" y="893"/>
                </a:lnTo>
                <a:lnTo>
                  <a:pt x="1180" y="899"/>
                </a:lnTo>
                <a:lnTo>
                  <a:pt x="1203" y="909"/>
                </a:lnTo>
                <a:lnTo>
                  <a:pt x="1224" y="922"/>
                </a:lnTo>
                <a:lnTo>
                  <a:pt x="1243" y="939"/>
                </a:lnTo>
                <a:lnTo>
                  <a:pt x="1851" y="1569"/>
                </a:lnTo>
                <a:lnTo>
                  <a:pt x="2906" y="470"/>
                </a:lnTo>
                <a:lnTo>
                  <a:pt x="2685" y="258"/>
                </a:lnTo>
                <a:lnTo>
                  <a:pt x="35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E8FADF-429D-F7C5-2121-FF9E05CC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774"/>
          </a:xfrm>
        </p:spPr>
        <p:txBody>
          <a:bodyPr>
            <a:normAutofit/>
          </a:bodyPr>
          <a:lstStyle/>
          <a:p>
            <a:r>
              <a:rPr lang="en-US" sz="4000"/>
              <a:t>Portfolio Management Office (PfMO)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26DF7-6F55-F2CD-08DE-A89984645C51}"/>
              </a:ext>
            </a:extLst>
          </p:cNvPr>
          <p:cNvSpPr txBox="1"/>
          <p:nvPr/>
        </p:nvSpPr>
        <p:spPr>
          <a:xfrm>
            <a:off x="1684802" y="6095931"/>
            <a:ext cx="602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Strategic Portfolio Managers (SPMs)</a:t>
            </a:r>
          </a:p>
        </p:txBody>
      </p:sp>
      <p:pic>
        <p:nvPicPr>
          <p:cNvPr id="8" name="Picture 7" descr="Free vector graphic: Person, Stick, Man, Stick Figure ...">
            <a:extLst>
              <a:ext uri="{FF2B5EF4-FFF2-40B4-BE49-F238E27FC236}">
                <a16:creationId xmlns:a16="http://schemas.microsoft.com/office/drawing/2014/main" id="{76EBF8BF-90A9-ED32-A7F9-DE89586F0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9690" y="1543281"/>
            <a:ext cx="857123" cy="1554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A5A2DB-B140-1DD6-2931-DE516C89DBE9}"/>
              </a:ext>
            </a:extLst>
          </p:cNvPr>
          <p:cNvSpPr txBox="1"/>
          <p:nvPr/>
        </p:nvSpPr>
        <p:spPr>
          <a:xfrm>
            <a:off x="1815974" y="1896124"/>
            <a:ext cx="248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Director</a:t>
            </a:r>
          </a:p>
          <a:p>
            <a:pPr algn="ctr"/>
            <a:r>
              <a:rPr lang="en-US" sz="2400" dirty="0"/>
              <a:t>Brooke Wilson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F03480-ACBD-074B-224F-242CFC087E54}"/>
              </a:ext>
            </a:extLst>
          </p:cNvPr>
          <p:cNvGrpSpPr/>
          <p:nvPr/>
        </p:nvGrpSpPr>
        <p:grpSpPr>
          <a:xfrm>
            <a:off x="1368043" y="4473160"/>
            <a:ext cx="6401721" cy="1569588"/>
            <a:chOff x="1368043" y="4473160"/>
            <a:chExt cx="6401721" cy="156958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6AB728-26F3-CB19-C5D1-6B03DFC66C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68043" y="6042748"/>
              <a:ext cx="6401721" cy="0"/>
            </a:xfrm>
            <a:prstGeom prst="line">
              <a:avLst/>
            </a:prstGeom>
            <a:noFill/>
            <a:ln w="31750" cap="flat" cmpd="sng" algn="ctr">
              <a:solidFill>
                <a:srgbClr val="44546A">
                  <a:lumMod val="20000"/>
                  <a:lumOff val="80000"/>
                </a:srgbClr>
              </a:solidFill>
              <a:prstDash val="sysDot"/>
              <a:miter lim="800000"/>
            </a:ln>
            <a:effectLst/>
          </p:spPr>
        </p:cxnSp>
        <p:pic>
          <p:nvPicPr>
            <p:cNvPr id="12" name="Picture 11" descr="Free vector graphic: Person, Stick, Man, Stick Figure ...">
              <a:extLst>
                <a:ext uri="{FF2B5EF4-FFF2-40B4-BE49-F238E27FC236}">
                  <a16:creationId xmlns:a16="http://schemas.microsoft.com/office/drawing/2014/main" id="{91645213-1458-35E4-620E-AAB9C89F4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214744" y="4473160"/>
              <a:ext cx="857123" cy="1554480"/>
            </a:xfrm>
            <a:prstGeom prst="rect">
              <a:avLst/>
            </a:prstGeom>
          </p:spPr>
        </p:pic>
        <p:pic>
          <p:nvPicPr>
            <p:cNvPr id="13" name="Picture 12" descr="Stick Figure Vector Clipart image - Free stock photo ...">
              <a:extLst>
                <a:ext uri="{FF2B5EF4-FFF2-40B4-BE49-F238E27FC236}">
                  <a16:creationId xmlns:a16="http://schemas.microsoft.com/office/drawing/2014/main" id="{95E9C858-8E12-1B4C-663E-C1779B4A1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603" y="4473160"/>
              <a:ext cx="779833" cy="1554480"/>
            </a:xfrm>
            <a:prstGeom prst="rect">
              <a:avLst/>
            </a:prstGeom>
          </p:spPr>
        </p:pic>
        <p:pic>
          <p:nvPicPr>
            <p:cNvPr id="14" name="Picture 13" descr="Free vector graphic: Person, Stick, Man, Stick Figure ...">
              <a:extLst>
                <a:ext uri="{FF2B5EF4-FFF2-40B4-BE49-F238E27FC236}">
                  <a16:creationId xmlns:a16="http://schemas.microsoft.com/office/drawing/2014/main" id="{1D99D0E9-0F28-39FA-BC24-9636DD63F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173" y="4473160"/>
              <a:ext cx="857122" cy="1554480"/>
            </a:xfrm>
            <a:prstGeom prst="rect">
              <a:avLst/>
            </a:prstGeom>
          </p:spPr>
        </p:pic>
        <p:pic>
          <p:nvPicPr>
            <p:cNvPr id="15" name="Picture 14" descr="Stick Figure Vector Clipart image - Free stock photo ...">
              <a:extLst>
                <a:ext uri="{FF2B5EF4-FFF2-40B4-BE49-F238E27FC236}">
                  <a16:creationId xmlns:a16="http://schemas.microsoft.com/office/drawing/2014/main" id="{ADBD8D60-31F7-34F6-8AC9-EF7EEA51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174" y="4473160"/>
              <a:ext cx="779833" cy="1554480"/>
            </a:xfrm>
            <a:prstGeom prst="rect">
              <a:avLst/>
            </a:prstGeom>
          </p:spPr>
        </p:pic>
        <p:pic>
          <p:nvPicPr>
            <p:cNvPr id="16" name="Picture 15" descr="Free vector graphic: Person, Stick, Man, Stick Figure ...">
              <a:extLst>
                <a:ext uri="{FF2B5EF4-FFF2-40B4-BE49-F238E27FC236}">
                  <a16:creationId xmlns:a16="http://schemas.microsoft.com/office/drawing/2014/main" id="{C81C5A8E-9F7F-C5EE-0FA1-446EEFC8C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16314" y="4473160"/>
              <a:ext cx="857123" cy="155448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B679F0-487D-9A0E-2611-7BD6F57300F7}"/>
              </a:ext>
            </a:extLst>
          </p:cNvPr>
          <p:cNvGrpSpPr/>
          <p:nvPr/>
        </p:nvGrpSpPr>
        <p:grpSpPr>
          <a:xfrm>
            <a:off x="1492106" y="3785424"/>
            <a:ext cx="6416581" cy="646331"/>
            <a:chOff x="1459156" y="3785424"/>
            <a:chExt cx="6416581" cy="646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707C5B-6E8B-425D-9550-D5B7C489ADFA}"/>
                </a:ext>
              </a:extLst>
            </p:cNvPr>
            <p:cNvSpPr txBox="1"/>
            <p:nvPr/>
          </p:nvSpPr>
          <p:spPr>
            <a:xfrm>
              <a:off x="1459156" y="3785424"/>
              <a:ext cx="1261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Geoffry</a:t>
              </a:r>
            </a:p>
            <a:p>
              <a:pPr algn="ctr"/>
              <a:r>
                <a:rPr lang="en-US" dirty="0"/>
                <a:t>Case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EBA737-C83B-2029-45D1-8CB65A7BD87A}"/>
                </a:ext>
              </a:extLst>
            </p:cNvPr>
            <p:cNvSpPr txBox="1"/>
            <p:nvPr/>
          </p:nvSpPr>
          <p:spPr>
            <a:xfrm>
              <a:off x="2720880" y="3785424"/>
              <a:ext cx="1261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Michele</a:t>
              </a:r>
            </a:p>
            <a:p>
              <a:pPr algn="ctr"/>
              <a:r>
                <a:rPr lang="en-US" dirty="0"/>
                <a:t>Wyatt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6DB8468-D90E-EE0F-7E28-2A70B6DCD0F1}"/>
                </a:ext>
              </a:extLst>
            </p:cNvPr>
            <p:cNvSpPr txBox="1"/>
            <p:nvPr/>
          </p:nvSpPr>
          <p:spPr>
            <a:xfrm>
              <a:off x="4017054" y="3785424"/>
              <a:ext cx="1261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Jen</a:t>
              </a:r>
            </a:p>
            <a:p>
              <a:pPr algn="ctr"/>
              <a:r>
                <a:rPr lang="en-US"/>
                <a:t>Gray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A787D-9D70-608A-41F0-95131F62AD9B}"/>
                </a:ext>
              </a:extLst>
            </p:cNvPr>
            <p:cNvSpPr txBox="1"/>
            <p:nvPr/>
          </p:nvSpPr>
          <p:spPr>
            <a:xfrm>
              <a:off x="5313228" y="3785424"/>
              <a:ext cx="1261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Michele</a:t>
              </a:r>
            </a:p>
            <a:p>
              <a:pPr algn="ctr"/>
              <a:r>
                <a:rPr lang="en-US"/>
                <a:t>Rousseau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52F7FE-FA4C-AB8F-600D-7A5C80501559}"/>
                </a:ext>
              </a:extLst>
            </p:cNvPr>
            <p:cNvSpPr txBox="1"/>
            <p:nvPr/>
          </p:nvSpPr>
          <p:spPr>
            <a:xfrm>
              <a:off x="6614013" y="3785424"/>
              <a:ext cx="1261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First</a:t>
              </a:r>
            </a:p>
            <a:p>
              <a:pPr algn="ctr"/>
              <a:r>
                <a:rPr lang="en-US"/>
                <a:t>Last</a:t>
              </a:r>
            </a:p>
          </p:txBody>
        </p:sp>
      </p:grpSp>
      <p:pic>
        <p:nvPicPr>
          <p:cNvPr id="23" name="Picture 22" descr="Free vector graphic: Person, Stick, Man, Stick Figure ...">
            <a:extLst>
              <a:ext uri="{FF2B5EF4-FFF2-40B4-BE49-F238E27FC236}">
                <a16:creationId xmlns:a16="http://schemas.microsoft.com/office/drawing/2014/main" id="{730365D2-38A1-5EDA-240F-D8E7B36F37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0630" y="1858856"/>
            <a:ext cx="857123" cy="155448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62F732A-C052-F0E1-32F8-607BF1B22396}"/>
              </a:ext>
            </a:extLst>
          </p:cNvPr>
          <p:cNvSpPr txBox="1"/>
          <p:nvPr/>
        </p:nvSpPr>
        <p:spPr>
          <a:xfrm>
            <a:off x="5923505" y="2174431"/>
            <a:ext cx="171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Portfolio Manager</a:t>
            </a:r>
          </a:p>
          <a:p>
            <a:pPr algn="ctr"/>
            <a:r>
              <a:rPr lang="en-US" dirty="0"/>
              <a:t>Vacant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8D43EAA-54A8-3642-572B-120A53A3434A}"/>
              </a:ext>
            </a:extLst>
          </p:cNvPr>
          <p:cNvGrpSpPr/>
          <p:nvPr/>
        </p:nvGrpSpPr>
        <p:grpSpPr>
          <a:xfrm>
            <a:off x="9055018" y="2444964"/>
            <a:ext cx="2290561" cy="1586227"/>
            <a:chOff x="9063239" y="2893358"/>
            <a:chExt cx="2290561" cy="1586227"/>
          </a:xfrm>
        </p:grpSpPr>
        <p:pic>
          <p:nvPicPr>
            <p:cNvPr id="26" name="Picture 25" descr="Free vector graphic: Person, Stick, Man, Stick Figure ...">
              <a:extLst>
                <a:ext uri="{FF2B5EF4-FFF2-40B4-BE49-F238E27FC236}">
                  <a16:creationId xmlns:a16="http://schemas.microsoft.com/office/drawing/2014/main" id="{DF3BEDB7-66AE-63DC-C98F-333796234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63239" y="2925105"/>
              <a:ext cx="914082" cy="1554480"/>
            </a:xfrm>
            <a:prstGeom prst="rect">
              <a:avLst/>
            </a:prstGeom>
          </p:spPr>
        </p:pic>
        <p:pic>
          <p:nvPicPr>
            <p:cNvPr id="27" name="Picture 26" descr="Stick Figure Vector Clipart image - Free stock photo ...">
              <a:extLst>
                <a:ext uri="{FF2B5EF4-FFF2-40B4-BE49-F238E27FC236}">
                  <a16:creationId xmlns:a16="http://schemas.microsoft.com/office/drawing/2014/main" id="{A55F9EF2-0D52-4F46-3D9E-5CD3ECECE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2145" y="2893358"/>
              <a:ext cx="831655" cy="155448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294CEE9-C3DD-AB1B-12CD-6B65450269A7}"/>
              </a:ext>
            </a:extLst>
          </p:cNvPr>
          <p:cNvSpPr txBox="1"/>
          <p:nvPr/>
        </p:nvSpPr>
        <p:spPr>
          <a:xfrm>
            <a:off x="8896725" y="4137517"/>
            <a:ext cx="2614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Senior Business Analysts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C9EAC3-223C-C63F-62AD-97228902091D}"/>
              </a:ext>
            </a:extLst>
          </p:cNvPr>
          <p:cNvSpPr txBox="1"/>
          <p:nvPr/>
        </p:nvSpPr>
        <p:spPr>
          <a:xfrm>
            <a:off x="8778042" y="1785831"/>
            <a:ext cx="134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Nicole Singh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77E2FA-E214-F8A2-2B6E-8FBED8008043}"/>
              </a:ext>
            </a:extLst>
          </p:cNvPr>
          <p:cNvSpPr txBox="1"/>
          <p:nvPr/>
        </p:nvSpPr>
        <p:spPr>
          <a:xfrm>
            <a:off x="10268251" y="1798633"/>
            <a:ext cx="1345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Harsh</a:t>
            </a:r>
          </a:p>
          <a:p>
            <a:pPr algn="ctr"/>
            <a:r>
              <a:rPr lang="en-US"/>
              <a:t>Vaghasiya</a:t>
            </a:r>
          </a:p>
        </p:txBody>
      </p:sp>
      <p:pic>
        <p:nvPicPr>
          <p:cNvPr id="31" name="Graphic 30" descr="Smiling face outline with solid fill">
            <a:extLst>
              <a:ext uri="{FF2B5EF4-FFF2-40B4-BE49-F238E27FC236}">
                <a16:creationId xmlns:a16="http://schemas.microsoft.com/office/drawing/2014/main" id="{2A6CACAE-498F-1D5D-B28B-97C3897135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174" y="1741543"/>
            <a:ext cx="548640" cy="548640"/>
          </a:xfrm>
          <a:prstGeom prst="rect">
            <a:avLst/>
          </a:prstGeom>
        </p:spPr>
      </p:pic>
      <p:pic>
        <p:nvPicPr>
          <p:cNvPr id="32" name="Graphic 31" descr="Smiling face outline with solid fill">
            <a:extLst>
              <a:ext uri="{FF2B5EF4-FFF2-40B4-BE49-F238E27FC236}">
                <a16:creationId xmlns:a16="http://schemas.microsoft.com/office/drawing/2014/main" id="{F4F6701F-FAD9-3AF5-7EC0-275CDEDD8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6786" y="4385012"/>
            <a:ext cx="548640" cy="548640"/>
          </a:xfrm>
          <a:prstGeom prst="rect">
            <a:avLst/>
          </a:prstGeom>
        </p:spPr>
      </p:pic>
      <p:pic>
        <p:nvPicPr>
          <p:cNvPr id="33" name="Graphic 32" descr="Smiling face outline with solid fill">
            <a:extLst>
              <a:ext uri="{FF2B5EF4-FFF2-40B4-BE49-F238E27FC236}">
                <a16:creationId xmlns:a16="http://schemas.microsoft.com/office/drawing/2014/main" id="{4576F774-19BB-6B46-B452-6EE3D87C2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0859" y="1445383"/>
            <a:ext cx="548640" cy="548640"/>
          </a:xfrm>
          <a:prstGeom prst="rect">
            <a:avLst/>
          </a:prstGeom>
        </p:spPr>
      </p:pic>
      <p:pic>
        <p:nvPicPr>
          <p:cNvPr id="34" name="Graphic 33" descr="Smiling face outline with solid fill">
            <a:extLst>
              <a:ext uri="{FF2B5EF4-FFF2-40B4-BE49-F238E27FC236}">
                <a16:creationId xmlns:a16="http://schemas.microsoft.com/office/drawing/2014/main" id="{F5159815-B38B-255C-FAE5-23710646B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4678" y="4387700"/>
            <a:ext cx="548640" cy="548640"/>
          </a:xfrm>
          <a:prstGeom prst="rect">
            <a:avLst/>
          </a:prstGeom>
        </p:spPr>
      </p:pic>
      <p:pic>
        <p:nvPicPr>
          <p:cNvPr id="35" name="Graphic 34" descr="Smiling face outline with solid fill">
            <a:extLst>
              <a:ext uri="{FF2B5EF4-FFF2-40B4-BE49-F238E27FC236}">
                <a16:creationId xmlns:a16="http://schemas.microsoft.com/office/drawing/2014/main" id="{E0AA9AB4-EC08-B54A-64B1-0A730F2AD1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4586" y="2365689"/>
            <a:ext cx="548640" cy="548640"/>
          </a:xfrm>
          <a:prstGeom prst="rect">
            <a:avLst/>
          </a:prstGeom>
        </p:spPr>
      </p:pic>
      <p:pic>
        <p:nvPicPr>
          <p:cNvPr id="36" name="Graphic 35" descr="Smiling face outline with solid fill">
            <a:extLst>
              <a:ext uri="{FF2B5EF4-FFF2-40B4-BE49-F238E27FC236}">
                <a16:creationId xmlns:a16="http://schemas.microsoft.com/office/drawing/2014/main" id="{70B49B47-C233-66EF-CD42-22AF851008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08481" y="2398213"/>
            <a:ext cx="548640" cy="548640"/>
          </a:xfrm>
          <a:prstGeom prst="rect">
            <a:avLst/>
          </a:prstGeom>
        </p:spPr>
      </p:pic>
      <p:pic>
        <p:nvPicPr>
          <p:cNvPr id="37" name="Graphic 36" descr="Smiling face outline with solid fill">
            <a:extLst>
              <a:ext uri="{FF2B5EF4-FFF2-40B4-BE49-F238E27FC236}">
                <a16:creationId xmlns:a16="http://schemas.microsoft.com/office/drawing/2014/main" id="{BB5E4DCF-7C98-FE97-DA7B-5C5DE7B5D7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0768" y="4379248"/>
            <a:ext cx="548640" cy="548640"/>
          </a:xfrm>
          <a:prstGeom prst="rect">
            <a:avLst/>
          </a:prstGeom>
        </p:spPr>
      </p:pic>
      <p:pic>
        <p:nvPicPr>
          <p:cNvPr id="38" name="Graphic 37" descr="Smiling face outline with solid fill">
            <a:extLst>
              <a:ext uri="{FF2B5EF4-FFF2-40B4-BE49-F238E27FC236}">
                <a16:creationId xmlns:a16="http://schemas.microsoft.com/office/drawing/2014/main" id="{3C17B050-D393-A9EF-41DF-32D417406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3410" y="4379248"/>
            <a:ext cx="548640" cy="548640"/>
          </a:xfrm>
          <a:prstGeom prst="rect">
            <a:avLst/>
          </a:prstGeom>
        </p:spPr>
      </p:pic>
      <p:pic>
        <p:nvPicPr>
          <p:cNvPr id="39" name="Graphic 38" descr="Smiling face outline with solid fill">
            <a:extLst>
              <a:ext uri="{FF2B5EF4-FFF2-40B4-BE49-F238E27FC236}">
                <a16:creationId xmlns:a16="http://schemas.microsoft.com/office/drawing/2014/main" id="{15652265-6D91-6C95-3095-414A4DA4C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8985" y="4385012"/>
            <a:ext cx="548640" cy="548640"/>
          </a:xfrm>
          <a:prstGeom prst="rect">
            <a:avLst/>
          </a:prstGeom>
        </p:spPr>
      </p:pic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03AC08F6-EBC7-8DD5-8FEC-F7133488A218}"/>
              </a:ext>
            </a:extLst>
          </p:cNvPr>
          <p:cNvSpPr/>
          <p:nvPr/>
        </p:nvSpPr>
        <p:spPr>
          <a:xfrm>
            <a:off x="8914276" y="4690320"/>
            <a:ext cx="2614963" cy="1046226"/>
          </a:xfrm>
          <a:prstGeom prst="wedgeRoundRectCallout">
            <a:avLst>
              <a:gd name="adj1" fmla="val -31899"/>
              <a:gd name="adj2" fmla="val 66925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How can we help?</a:t>
            </a:r>
          </a:p>
        </p:txBody>
      </p:sp>
    </p:spTree>
    <p:extLst>
      <p:ext uri="{BB962C8B-B14F-4D97-AF65-F5344CB8AC3E}">
        <p14:creationId xmlns:p14="http://schemas.microsoft.com/office/powerpoint/2010/main" val="25676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4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9FD57-E8A4-4971-7F41-1208A8C7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2A1AFB99-D07B-E765-C591-E7BD4C01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69" y="570352"/>
            <a:ext cx="4422676" cy="496275"/>
          </a:xfrm>
        </p:spPr>
        <p:txBody>
          <a:bodyPr>
            <a:normAutofit fontScale="90000"/>
          </a:bodyPr>
          <a:lstStyle/>
          <a:p>
            <a:r>
              <a:rPr lang="en-US"/>
              <a:t>Innovation Tables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EFDECC-4772-E6C9-4D2D-E37232CEAB0F}"/>
              </a:ext>
            </a:extLst>
          </p:cNvPr>
          <p:cNvGrpSpPr/>
          <p:nvPr/>
        </p:nvGrpSpPr>
        <p:grpSpPr>
          <a:xfrm>
            <a:off x="742729" y="2245025"/>
            <a:ext cx="2743200" cy="2743200"/>
            <a:chOff x="742729" y="2245025"/>
            <a:chExt cx="2743200" cy="2743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43878A-F2D8-21FE-2E17-F50D75161A48}"/>
                </a:ext>
              </a:extLst>
            </p:cNvPr>
            <p:cNvGrpSpPr/>
            <p:nvPr/>
          </p:nvGrpSpPr>
          <p:grpSpPr>
            <a:xfrm>
              <a:off x="884763" y="2737765"/>
              <a:ext cx="2496790" cy="1721181"/>
              <a:chOff x="966785" y="1887103"/>
              <a:chExt cx="4447595" cy="3082755"/>
            </a:xfrm>
          </p:grpSpPr>
          <p:pic>
            <p:nvPicPr>
              <p:cNvPr id="9" name="Picture 8" descr="Man Clip Art | Free Stock Photo | Illustration of a ...">
                <a:extLst>
                  <a:ext uri="{FF2B5EF4-FFF2-40B4-BE49-F238E27FC236}">
                    <a16:creationId xmlns:a16="http://schemas.microsoft.com/office/drawing/2014/main" id="{8EDFF606-206B-CFED-2ADB-C4B8D87D4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785" y="2143725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10" name="Picture 9" descr="Man Clip Art | Free Stock Photo | Illustration of a ...">
                <a:extLst>
                  <a:ext uri="{FF2B5EF4-FFF2-40B4-BE49-F238E27FC236}">
                    <a16:creationId xmlns:a16="http://schemas.microsoft.com/office/drawing/2014/main" id="{4E824DBD-F45C-8004-E458-FB9605232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2472780" y="1887103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11" name="Picture 10" descr="Man Clip Art | Free Stock Photo | Illustration of a ...">
                <a:extLst>
                  <a:ext uri="{FF2B5EF4-FFF2-40B4-BE49-F238E27FC236}">
                    <a16:creationId xmlns:a16="http://schemas.microsoft.com/office/drawing/2014/main" id="{A3F6AA19-AEFF-C9F6-CCF6-C485FA0F7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8998" y="2053564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12" name="Picture 11" descr="Man Clip Art | Free Stock Photo | Illustration of a ...">
                <a:extLst>
                  <a:ext uri="{FF2B5EF4-FFF2-40B4-BE49-F238E27FC236}">
                    <a16:creationId xmlns:a16="http://schemas.microsoft.com/office/drawing/2014/main" id="{FB21BDE9-9214-9C55-84A3-9227BC37E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81962" y="2513716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13" name="Picture 12" descr="Man Clip Art | Free Stock Photo | Illustration of a ...">
                <a:extLst>
                  <a:ext uri="{FF2B5EF4-FFF2-40B4-BE49-F238E27FC236}">
                    <a16:creationId xmlns:a16="http://schemas.microsoft.com/office/drawing/2014/main" id="{FA090210-C301-7D6F-EC6A-9693D38C0D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14867" y="3357741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14" name="Picture 13" descr="Man Clip Art | Free Stock Photo | Illustration of a ...">
                <a:extLst>
                  <a:ext uri="{FF2B5EF4-FFF2-40B4-BE49-F238E27FC236}">
                    <a16:creationId xmlns:a16="http://schemas.microsoft.com/office/drawing/2014/main" id="{4EBC6F44-8A54-5425-A8D5-AB578AC7B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02263" y="3038887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15" name="Picture 14" descr="Hooray Joy Happy · Free vector graphic on Pixabay">
                <a:extLst>
                  <a:ext uri="{FF2B5EF4-FFF2-40B4-BE49-F238E27FC236}">
                    <a16:creationId xmlns:a16="http://schemas.microsoft.com/office/drawing/2014/main" id="{CB9418F1-6E2D-C42D-8016-4E2261C70C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045062" y="2855583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16" name="Picture 15" descr="Man Clip Art | Free Stock Photo | Illustration of a ...">
                <a:extLst>
                  <a:ext uri="{FF2B5EF4-FFF2-40B4-BE49-F238E27FC236}">
                    <a16:creationId xmlns:a16="http://schemas.microsoft.com/office/drawing/2014/main" id="{D1F9C1C8-3F79-B8D4-0523-09FF59429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95607" y="2953003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B2AAC1-8A4C-453D-8146-8C5E30FAF395}"/>
                </a:ext>
              </a:extLst>
            </p:cNvPr>
            <p:cNvSpPr/>
            <p:nvPr/>
          </p:nvSpPr>
          <p:spPr>
            <a:xfrm>
              <a:off x="742729" y="2245025"/>
              <a:ext cx="2743200" cy="27432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  <a:alpha val="30000"/>
              </a:schemeClr>
            </a:solidFill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F955D10-3EAB-3E3A-CFEA-B6E623AF4A58}"/>
              </a:ext>
            </a:extLst>
          </p:cNvPr>
          <p:cNvSpPr txBox="1"/>
          <p:nvPr/>
        </p:nvSpPr>
        <p:spPr>
          <a:xfrm>
            <a:off x="993187" y="1333149"/>
            <a:ext cx="227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 dirty="0"/>
              <a:t>Government Support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7480C9-7FCA-B31E-B1C2-35C27FD468BB}"/>
              </a:ext>
            </a:extLst>
          </p:cNvPr>
          <p:cNvGrpSpPr/>
          <p:nvPr/>
        </p:nvGrpSpPr>
        <p:grpSpPr>
          <a:xfrm>
            <a:off x="3553534" y="2245025"/>
            <a:ext cx="2743200" cy="2743200"/>
            <a:chOff x="3553534" y="2245025"/>
            <a:chExt cx="2743200" cy="27432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B1AFF5F-854A-C494-2472-DD7F003B4A9A}"/>
                </a:ext>
              </a:extLst>
            </p:cNvPr>
            <p:cNvGrpSpPr/>
            <p:nvPr/>
          </p:nvGrpSpPr>
          <p:grpSpPr>
            <a:xfrm>
              <a:off x="3688431" y="2737765"/>
              <a:ext cx="2496790" cy="1721181"/>
              <a:chOff x="966785" y="1887103"/>
              <a:chExt cx="4447595" cy="3082755"/>
            </a:xfrm>
          </p:grpSpPr>
          <p:pic>
            <p:nvPicPr>
              <p:cNvPr id="21" name="Picture 20" descr="Man Clip Art | Free Stock Photo | Illustration of a ...">
                <a:extLst>
                  <a:ext uri="{FF2B5EF4-FFF2-40B4-BE49-F238E27FC236}">
                    <a16:creationId xmlns:a16="http://schemas.microsoft.com/office/drawing/2014/main" id="{52FE5CCB-1148-A09E-1A55-7A1B2FA40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785" y="2143725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22" name="Picture 21" descr="Man Clip Art | Free Stock Photo | Illustration of a ...">
                <a:extLst>
                  <a:ext uri="{FF2B5EF4-FFF2-40B4-BE49-F238E27FC236}">
                    <a16:creationId xmlns:a16="http://schemas.microsoft.com/office/drawing/2014/main" id="{8B4F473C-F18D-92A9-8C9F-006D3BE43E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2472780" y="1887103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23" name="Picture 22" descr="Man Clip Art | Free Stock Photo | Illustration of a ...">
                <a:extLst>
                  <a:ext uri="{FF2B5EF4-FFF2-40B4-BE49-F238E27FC236}">
                    <a16:creationId xmlns:a16="http://schemas.microsoft.com/office/drawing/2014/main" id="{A1F24610-91F9-851C-795B-5256224AB8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8998" y="2053564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24" name="Picture 23" descr="Man Clip Art | Free Stock Photo | Illustration of a ...">
                <a:extLst>
                  <a:ext uri="{FF2B5EF4-FFF2-40B4-BE49-F238E27FC236}">
                    <a16:creationId xmlns:a16="http://schemas.microsoft.com/office/drawing/2014/main" id="{4E427BAB-1CE7-69B1-AA79-8BC19F9D5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81962" y="2513716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25" name="Picture 24" descr="Man Clip Art | Free Stock Photo | Illustration of a ...">
                <a:extLst>
                  <a:ext uri="{FF2B5EF4-FFF2-40B4-BE49-F238E27FC236}">
                    <a16:creationId xmlns:a16="http://schemas.microsoft.com/office/drawing/2014/main" id="{CC0CCB6A-632C-1D07-DB35-BF395D61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14867" y="3357741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26" name="Picture 25" descr="Man Clip Art | Free Stock Photo | Illustration of a ...">
                <a:extLst>
                  <a:ext uri="{FF2B5EF4-FFF2-40B4-BE49-F238E27FC236}">
                    <a16:creationId xmlns:a16="http://schemas.microsoft.com/office/drawing/2014/main" id="{9A529B92-2064-9196-69DA-01D233CED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02263" y="3038887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27" name="Picture 26" descr="Hooray Joy Happy · Free vector graphic on Pixabay">
                <a:extLst>
                  <a:ext uri="{FF2B5EF4-FFF2-40B4-BE49-F238E27FC236}">
                    <a16:creationId xmlns:a16="http://schemas.microsoft.com/office/drawing/2014/main" id="{2FA3717A-E693-1965-10AF-AAF105655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045062" y="2855583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28" name="Picture 27" descr="Man Clip Art | Free Stock Photo | Illustration of a ...">
                <a:extLst>
                  <a:ext uri="{FF2B5EF4-FFF2-40B4-BE49-F238E27FC236}">
                    <a16:creationId xmlns:a16="http://schemas.microsoft.com/office/drawing/2014/main" id="{D18FD7F5-D5B3-DED2-AD42-684CD2CCA8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95607" y="2953003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10E7E8-674F-6FDD-C7D5-E8FA5A4FADF6}"/>
                </a:ext>
              </a:extLst>
            </p:cNvPr>
            <p:cNvSpPr/>
            <p:nvPr/>
          </p:nvSpPr>
          <p:spPr>
            <a:xfrm>
              <a:off x="3553534" y="2245025"/>
              <a:ext cx="2743200" cy="27432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90A8318-45A1-E81F-E10A-C90789A52208}"/>
              </a:ext>
            </a:extLst>
          </p:cNvPr>
          <p:cNvGrpSpPr/>
          <p:nvPr/>
        </p:nvGrpSpPr>
        <p:grpSpPr>
          <a:xfrm>
            <a:off x="9175143" y="2245025"/>
            <a:ext cx="2743200" cy="2743200"/>
            <a:chOff x="9175143" y="2245025"/>
            <a:chExt cx="2743200" cy="27432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A14E24D-DE1A-FDA8-B0EC-E5527A14C364}"/>
                </a:ext>
              </a:extLst>
            </p:cNvPr>
            <p:cNvGrpSpPr/>
            <p:nvPr/>
          </p:nvGrpSpPr>
          <p:grpSpPr>
            <a:xfrm>
              <a:off x="9295766" y="2737765"/>
              <a:ext cx="2496790" cy="1721181"/>
              <a:chOff x="966785" y="1887103"/>
              <a:chExt cx="4447595" cy="3082755"/>
            </a:xfrm>
          </p:grpSpPr>
          <p:pic>
            <p:nvPicPr>
              <p:cNvPr id="32" name="Picture 31" descr="Man Clip Art | Free Stock Photo | Illustration of a ...">
                <a:extLst>
                  <a:ext uri="{FF2B5EF4-FFF2-40B4-BE49-F238E27FC236}">
                    <a16:creationId xmlns:a16="http://schemas.microsoft.com/office/drawing/2014/main" id="{92381365-231F-1DBF-B03C-B81F204581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785" y="2143725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33" name="Picture 32" descr="Man Clip Art | Free Stock Photo | Illustration of a ...">
                <a:extLst>
                  <a:ext uri="{FF2B5EF4-FFF2-40B4-BE49-F238E27FC236}">
                    <a16:creationId xmlns:a16="http://schemas.microsoft.com/office/drawing/2014/main" id="{FF88ECB8-34F0-B936-A831-4DE0F01B5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2472780" y="1887103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34" name="Picture 33" descr="Man Clip Art | Free Stock Photo | Illustration of a ...">
                <a:extLst>
                  <a:ext uri="{FF2B5EF4-FFF2-40B4-BE49-F238E27FC236}">
                    <a16:creationId xmlns:a16="http://schemas.microsoft.com/office/drawing/2014/main" id="{B666BD23-EE8F-50FA-53A8-11ABD4E7A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8998" y="2053564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35" name="Picture 34" descr="Man Clip Art | Free Stock Photo | Illustration of a ...">
                <a:extLst>
                  <a:ext uri="{FF2B5EF4-FFF2-40B4-BE49-F238E27FC236}">
                    <a16:creationId xmlns:a16="http://schemas.microsoft.com/office/drawing/2014/main" id="{C559B090-4354-17C7-02E5-FA20CA0842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81962" y="2513716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36" name="Picture 35" descr="Man Clip Art | Free Stock Photo | Illustration of a ...">
                <a:extLst>
                  <a:ext uri="{FF2B5EF4-FFF2-40B4-BE49-F238E27FC236}">
                    <a16:creationId xmlns:a16="http://schemas.microsoft.com/office/drawing/2014/main" id="{34F41EA6-FF04-45ED-C77C-8F7024ACC3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14867" y="3357741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37" name="Picture 36" descr="Man Clip Art | Free Stock Photo | Illustration of a ...">
                <a:extLst>
                  <a:ext uri="{FF2B5EF4-FFF2-40B4-BE49-F238E27FC236}">
                    <a16:creationId xmlns:a16="http://schemas.microsoft.com/office/drawing/2014/main" id="{4A7D9C21-8E5A-5E6E-2CC5-97C490FEAC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02263" y="3038887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38" name="Picture 37" descr="Hooray Joy Happy · Free vector graphic on Pixabay">
                <a:extLst>
                  <a:ext uri="{FF2B5EF4-FFF2-40B4-BE49-F238E27FC236}">
                    <a16:creationId xmlns:a16="http://schemas.microsoft.com/office/drawing/2014/main" id="{EE0819A5-E9FF-35AB-9A7F-4A249240B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045062" y="2855583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39" name="Picture 38" descr="Man Clip Art | Free Stock Photo | Illustration of a ...">
                <a:extLst>
                  <a:ext uri="{FF2B5EF4-FFF2-40B4-BE49-F238E27FC236}">
                    <a16:creationId xmlns:a16="http://schemas.microsoft.com/office/drawing/2014/main" id="{A77420B9-44FE-D126-FCC8-C8B01840B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95607" y="2953003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71007D-7531-2890-6A2B-3E91D428CB81}"/>
                </a:ext>
              </a:extLst>
            </p:cNvPr>
            <p:cNvSpPr/>
            <p:nvPr/>
          </p:nvSpPr>
          <p:spPr>
            <a:xfrm>
              <a:off x="9175143" y="2245025"/>
              <a:ext cx="2743200" cy="27432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3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62E88A4-511F-2708-5DF5-31CB266EBA62}"/>
              </a:ext>
            </a:extLst>
          </p:cNvPr>
          <p:cNvSpPr txBox="1"/>
          <p:nvPr/>
        </p:nvSpPr>
        <p:spPr>
          <a:xfrm>
            <a:off x="3595605" y="1179261"/>
            <a:ext cx="2687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/>
              <a:t>Economic Development and Sustainability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C808D7-C19E-B8B9-4A1B-3A06564C93BA}"/>
              </a:ext>
            </a:extLst>
          </p:cNvPr>
          <p:cNvSpPr txBox="1"/>
          <p:nvPr/>
        </p:nvSpPr>
        <p:spPr>
          <a:xfrm>
            <a:off x="6481845" y="1333149"/>
            <a:ext cx="252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/>
              <a:t>Citizen, Health, Safety and Education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CF5627-AB73-613B-18FB-9D01E2C70422}"/>
              </a:ext>
            </a:extLst>
          </p:cNvPr>
          <p:cNvGrpSpPr/>
          <p:nvPr/>
        </p:nvGrpSpPr>
        <p:grpSpPr>
          <a:xfrm>
            <a:off x="6364339" y="2245025"/>
            <a:ext cx="2743200" cy="2743200"/>
            <a:chOff x="6364339" y="2245025"/>
            <a:chExt cx="2743200" cy="27432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B8FD5F0-B002-CA2F-B2FA-24DAA66A07C6}"/>
                </a:ext>
              </a:extLst>
            </p:cNvPr>
            <p:cNvGrpSpPr/>
            <p:nvPr/>
          </p:nvGrpSpPr>
          <p:grpSpPr>
            <a:xfrm>
              <a:off x="6492099" y="2737765"/>
              <a:ext cx="2496790" cy="1721181"/>
              <a:chOff x="966785" y="1887103"/>
              <a:chExt cx="4447595" cy="3082755"/>
            </a:xfrm>
          </p:grpSpPr>
          <p:pic>
            <p:nvPicPr>
              <p:cNvPr id="45" name="Picture 44" descr="Man Clip Art | Free Stock Photo | Illustration of a ...">
                <a:extLst>
                  <a:ext uri="{FF2B5EF4-FFF2-40B4-BE49-F238E27FC236}">
                    <a16:creationId xmlns:a16="http://schemas.microsoft.com/office/drawing/2014/main" id="{2903BDE7-6440-DC7D-EB25-B4660ADAC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785" y="2143725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46" name="Picture 45" descr="Man Clip Art | Free Stock Photo | Illustration of a ...">
                <a:extLst>
                  <a:ext uri="{FF2B5EF4-FFF2-40B4-BE49-F238E27FC236}">
                    <a16:creationId xmlns:a16="http://schemas.microsoft.com/office/drawing/2014/main" id="{821E0974-0D52-467E-9A54-C4F3DE0BE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2472780" y="1887103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47" name="Picture 46" descr="Man Clip Art | Free Stock Photo | Illustration of a ...">
                <a:extLst>
                  <a:ext uri="{FF2B5EF4-FFF2-40B4-BE49-F238E27FC236}">
                    <a16:creationId xmlns:a16="http://schemas.microsoft.com/office/drawing/2014/main" id="{BCA37503-E1B3-A503-3E33-5652CC789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18998" y="2053564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48" name="Picture 47" descr="Man Clip Art | Free Stock Photo | Illustration of a ...">
                <a:extLst>
                  <a:ext uri="{FF2B5EF4-FFF2-40B4-BE49-F238E27FC236}">
                    <a16:creationId xmlns:a16="http://schemas.microsoft.com/office/drawing/2014/main" id="{10D367BD-7170-6929-1F5C-FD83CBA75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181962" y="2513716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49" name="Picture 48" descr="Man Clip Art | Free Stock Photo | Illustration of a ...">
                <a:extLst>
                  <a:ext uri="{FF2B5EF4-FFF2-40B4-BE49-F238E27FC236}">
                    <a16:creationId xmlns:a16="http://schemas.microsoft.com/office/drawing/2014/main" id="{FD549F36-9209-FE00-452A-62E6D4A66D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414867" y="3357741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50" name="Picture 49" descr="Man Clip Art | Free Stock Photo | Illustration of a ...">
                <a:extLst>
                  <a:ext uri="{FF2B5EF4-FFF2-40B4-BE49-F238E27FC236}">
                    <a16:creationId xmlns:a16="http://schemas.microsoft.com/office/drawing/2014/main" id="{11661524-D524-BD11-F199-989E72DBB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02263" y="3038887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51" name="Picture 50" descr="Hooray Joy Happy · Free vector graphic on Pixabay">
                <a:extLst>
                  <a:ext uri="{FF2B5EF4-FFF2-40B4-BE49-F238E27FC236}">
                    <a16:creationId xmlns:a16="http://schemas.microsoft.com/office/drawing/2014/main" id="{D2D7D3B7-0A5B-8AAF-E373-391FA5BDF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045062" y="2855583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52" name="Picture 51" descr="Man Clip Art | Free Stock Photo | Illustration of a ...">
                <a:extLst>
                  <a:ext uri="{FF2B5EF4-FFF2-40B4-BE49-F238E27FC236}">
                    <a16:creationId xmlns:a16="http://schemas.microsoft.com/office/drawing/2014/main" id="{91B0572A-6290-5B91-0926-C564EC130A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95607" y="2953003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BBB3D76-4C1B-14DB-77C1-548AEA72B5B2}"/>
                </a:ext>
              </a:extLst>
            </p:cNvPr>
            <p:cNvSpPr/>
            <p:nvPr/>
          </p:nvSpPr>
          <p:spPr>
            <a:xfrm>
              <a:off x="6364339" y="2245025"/>
              <a:ext cx="2743200" cy="2743200"/>
            </a:xfrm>
            <a:prstGeom prst="ellipse">
              <a:avLst/>
            </a:prstGeom>
            <a:solidFill>
              <a:schemeClr val="bg1">
                <a:lumMod val="95000"/>
                <a:alpha val="3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C59458C-9E31-59EE-4DC5-B4ED3E884389}"/>
              </a:ext>
            </a:extLst>
          </p:cNvPr>
          <p:cNvSpPr txBox="1"/>
          <p:nvPr/>
        </p:nvSpPr>
        <p:spPr>
          <a:xfrm>
            <a:off x="9278091" y="1333149"/>
            <a:ext cx="252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000"/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4445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41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5E6208-8A68-7F86-E234-A02DDCA12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4EF085C-1A63-0A7A-3F28-1C09634B08CC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0515600" cy="711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4800" b="1">
                <a:solidFill>
                  <a:schemeClr val="tx2">
                    <a:lumMod val="50000"/>
                  </a:schemeClr>
                </a:solidFill>
              </a:rPr>
              <a:t>Innovation Tables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1C02D72-02BC-7340-5F3C-928AE6D0D325}"/>
              </a:ext>
            </a:extLst>
          </p:cNvPr>
          <p:cNvCxnSpPr>
            <a:cxnSpLocks/>
          </p:cNvCxnSpPr>
          <p:nvPr/>
        </p:nvCxnSpPr>
        <p:spPr>
          <a:xfrm flipV="1">
            <a:off x="4813098" y="1132930"/>
            <a:ext cx="1719450" cy="9241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1CDC90-D238-0664-BDC1-59CC16233C0F}"/>
              </a:ext>
            </a:extLst>
          </p:cNvPr>
          <p:cNvCxnSpPr/>
          <p:nvPr/>
        </p:nvCxnSpPr>
        <p:spPr>
          <a:xfrm flipV="1">
            <a:off x="5277213" y="2779784"/>
            <a:ext cx="1171645" cy="18647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710D5D2-5540-AB26-75A0-476CF6A0715D}"/>
              </a:ext>
            </a:extLst>
          </p:cNvPr>
          <p:cNvCxnSpPr>
            <a:cxnSpLocks/>
          </p:cNvCxnSpPr>
          <p:nvPr/>
        </p:nvCxnSpPr>
        <p:spPr>
          <a:xfrm>
            <a:off x="5403435" y="4174305"/>
            <a:ext cx="1045423" cy="17775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F040AAA-5124-463F-E5DA-706BFA40D919}"/>
              </a:ext>
            </a:extLst>
          </p:cNvPr>
          <p:cNvSpPr txBox="1"/>
          <p:nvPr/>
        </p:nvSpPr>
        <p:spPr>
          <a:xfrm>
            <a:off x="1438651" y="5893028"/>
            <a:ext cx="3486687" cy="46166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Innovation Table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B3043C-4013-F14E-DA82-F6679853CCEC}"/>
              </a:ext>
            </a:extLst>
          </p:cNvPr>
          <p:cNvCxnSpPr>
            <a:cxnSpLocks/>
          </p:cNvCxnSpPr>
          <p:nvPr/>
        </p:nvCxnSpPr>
        <p:spPr>
          <a:xfrm>
            <a:off x="4954754" y="4685016"/>
            <a:ext cx="1719450" cy="9241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A11A117-34E2-533A-1AE1-B9D1669CB45F}"/>
              </a:ext>
            </a:extLst>
          </p:cNvPr>
          <p:cNvSpPr txBox="1"/>
          <p:nvPr/>
        </p:nvSpPr>
        <p:spPr>
          <a:xfrm>
            <a:off x="7128195" y="5708362"/>
            <a:ext cx="41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Strategic Portfolio Manager (SPM)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C55AD80-CF7C-0611-285C-94C9289232CC}"/>
              </a:ext>
            </a:extLst>
          </p:cNvPr>
          <p:cNvGrpSpPr/>
          <p:nvPr/>
        </p:nvGrpSpPr>
        <p:grpSpPr>
          <a:xfrm>
            <a:off x="669028" y="1305470"/>
            <a:ext cx="4702990" cy="4572000"/>
            <a:chOff x="669028" y="1305470"/>
            <a:chExt cx="4702990" cy="457200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2C0D56B-E256-7005-8BF1-59A7699B101F}"/>
                </a:ext>
              </a:extLst>
            </p:cNvPr>
            <p:cNvGrpSpPr/>
            <p:nvPr/>
          </p:nvGrpSpPr>
          <p:grpSpPr>
            <a:xfrm>
              <a:off x="924423" y="2039985"/>
              <a:ext cx="4447595" cy="3082755"/>
              <a:chOff x="1556332" y="1870676"/>
              <a:chExt cx="4447595" cy="3082755"/>
            </a:xfrm>
          </p:grpSpPr>
          <p:pic>
            <p:nvPicPr>
              <p:cNvPr id="42" name="Picture 41" descr="Man Clip Art | Free Stock Photo | Illustration of a ...">
                <a:extLst>
                  <a:ext uri="{FF2B5EF4-FFF2-40B4-BE49-F238E27FC236}">
                    <a16:creationId xmlns:a16="http://schemas.microsoft.com/office/drawing/2014/main" id="{586D69C4-7EA2-63DA-F1CA-1794DBF9A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332" y="2127298"/>
                <a:ext cx="1525176" cy="1525176"/>
              </a:xfrm>
              <a:prstGeom prst="rect">
                <a:avLst/>
              </a:prstGeom>
            </p:spPr>
          </p:pic>
          <p:pic>
            <p:nvPicPr>
              <p:cNvPr id="43" name="Picture 42" descr="Man Clip Art | Free Stock Photo | Illustration of a ...">
                <a:extLst>
                  <a:ext uri="{FF2B5EF4-FFF2-40B4-BE49-F238E27FC236}">
                    <a16:creationId xmlns:a16="http://schemas.microsoft.com/office/drawing/2014/main" id="{1C968B26-0338-D421-36A6-C460EB9791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05252">
                <a:off x="3062327" y="1870676"/>
                <a:ext cx="1380010" cy="1380010"/>
              </a:xfrm>
              <a:prstGeom prst="rect">
                <a:avLst/>
              </a:prstGeom>
            </p:spPr>
          </p:pic>
          <p:pic>
            <p:nvPicPr>
              <p:cNvPr id="44" name="Picture 43" descr="Man Clip Art | Free Stock Photo | Illustration of a ...">
                <a:extLst>
                  <a:ext uri="{FF2B5EF4-FFF2-40B4-BE49-F238E27FC236}">
                    <a16:creationId xmlns:a16="http://schemas.microsoft.com/office/drawing/2014/main" id="{6532EDE8-9354-17E0-FAA4-24CD0B1F3D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08545" y="2037137"/>
                <a:ext cx="1576184" cy="1576184"/>
              </a:xfrm>
              <a:prstGeom prst="rect">
                <a:avLst/>
              </a:prstGeom>
            </p:spPr>
          </p:pic>
          <p:pic>
            <p:nvPicPr>
              <p:cNvPr id="45" name="Picture 44" descr="Man Clip Art | Free Stock Photo | Illustration of a ...">
                <a:extLst>
                  <a:ext uri="{FF2B5EF4-FFF2-40B4-BE49-F238E27FC236}">
                    <a16:creationId xmlns:a16="http://schemas.microsoft.com/office/drawing/2014/main" id="{032F0993-1346-EE7E-E6F7-612D7C4DA2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71509" y="2497289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46" name="Picture 45" descr="Man Clip Art | Free Stock Photo | Illustration of a ...">
                <a:extLst>
                  <a:ext uri="{FF2B5EF4-FFF2-40B4-BE49-F238E27FC236}">
                    <a16:creationId xmlns:a16="http://schemas.microsoft.com/office/drawing/2014/main" id="{9BCBCFDB-FE2B-2DC3-4267-B0CC2593E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004414" y="3341314"/>
                <a:ext cx="1866011" cy="1612117"/>
              </a:xfrm>
              <a:prstGeom prst="rect">
                <a:avLst/>
              </a:prstGeom>
            </p:spPr>
          </p:pic>
          <p:pic>
            <p:nvPicPr>
              <p:cNvPr id="47" name="Picture 46" descr="Man Clip Art | Free Stock Photo | Illustration of a ...">
                <a:extLst>
                  <a:ext uri="{FF2B5EF4-FFF2-40B4-BE49-F238E27FC236}">
                    <a16:creationId xmlns:a16="http://schemas.microsoft.com/office/drawing/2014/main" id="{C5D6D67F-8E5D-7C63-6814-B493850C6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91810" y="3022460"/>
                <a:ext cx="1612117" cy="1612117"/>
              </a:xfrm>
              <a:prstGeom prst="rect">
                <a:avLst/>
              </a:prstGeom>
            </p:spPr>
          </p:pic>
          <p:pic>
            <p:nvPicPr>
              <p:cNvPr id="48" name="Picture 47" descr="Hooray Joy Happy · Free vector graphic on Pixabay">
                <a:extLst>
                  <a:ext uri="{FF2B5EF4-FFF2-40B4-BE49-F238E27FC236}">
                    <a16:creationId xmlns:a16="http://schemas.microsoft.com/office/drawing/2014/main" id="{FC3BA90B-FFF2-2CF4-D8AA-9B95D3B03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118648" flipH="1">
                <a:off x="2634609" y="2839156"/>
                <a:ext cx="1509121" cy="1612117"/>
              </a:xfrm>
              <a:prstGeom prst="rect">
                <a:avLst/>
              </a:prstGeom>
            </p:spPr>
          </p:pic>
          <p:pic>
            <p:nvPicPr>
              <p:cNvPr id="49" name="Picture 48" descr="Man Clip Art | Free Stock Photo | Illustration of a ...">
                <a:extLst>
                  <a:ext uri="{FF2B5EF4-FFF2-40B4-BE49-F238E27FC236}">
                    <a16:creationId xmlns:a16="http://schemas.microsoft.com/office/drawing/2014/main" id="{7459B886-B21F-5723-8BE8-85FF263B1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85154" y="2936576"/>
                <a:ext cx="1612117" cy="1612117"/>
              </a:xfrm>
              <a:prstGeom prst="rect">
                <a:avLst/>
              </a:prstGeom>
            </p:spPr>
          </p:pic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3F4A324-24EB-8456-B8E4-70EE15967382}"/>
                </a:ext>
              </a:extLst>
            </p:cNvPr>
            <p:cNvSpPr/>
            <p:nvPr/>
          </p:nvSpPr>
          <p:spPr>
            <a:xfrm>
              <a:off x="669028" y="1305470"/>
              <a:ext cx="4572000" cy="4572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0000"/>
              </a:schemeClr>
            </a:solidFill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Freeform 12">
            <a:extLst>
              <a:ext uri="{FF2B5EF4-FFF2-40B4-BE49-F238E27FC236}">
                <a16:creationId xmlns:a16="http://schemas.microsoft.com/office/drawing/2014/main" id="{35D72995-5B39-2B3A-202A-8F7797B1E7E7}"/>
              </a:ext>
            </a:extLst>
          </p:cNvPr>
          <p:cNvSpPr>
            <a:spLocks noEditPoints="1"/>
          </p:cNvSpPr>
          <p:nvPr/>
        </p:nvSpPr>
        <p:spPr bwMode="auto">
          <a:xfrm>
            <a:off x="10508202" y="3238936"/>
            <a:ext cx="708025" cy="650875"/>
          </a:xfrm>
          <a:custGeom>
            <a:avLst/>
            <a:gdLst>
              <a:gd name="T0" fmla="*/ 514 w 3572"/>
              <a:gd name="T1" fmla="*/ 3284 h 3284"/>
              <a:gd name="T2" fmla="*/ 51 w 3572"/>
              <a:gd name="T3" fmla="*/ 2419 h 3284"/>
              <a:gd name="T4" fmla="*/ 119 w 3572"/>
              <a:gd name="T5" fmla="*/ 2432 h 3284"/>
              <a:gd name="T6" fmla="*/ 196 w 3572"/>
              <a:gd name="T7" fmla="*/ 2432 h 3284"/>
              <a:gd name="T8" fmla="*/ 277 w 3572"/>
              <a:gd name="T9" fmla="*/ 2413 h 3284"/>
              <a:gd name="T10" fmla="*/ 351 w 3572"/>
              <a:gd name="T11" fmla="*/ 2376 h 3284"/>
              <a:gd name="T12" fmla="*/ 416 w 3572"/>
              <a:gd name="T13" fmla="*/ 2322 h 3284"/>
              <a:gd name="T14" fmla="*/ 2211 w 3572"/>
              <a:gd name="T15" fmla="*/ 1936 h 3284"/>
              <a:gd name="T16" fmla="*/ 1749 w 3572"/>
              <a:gd name="T17" fmla="*/ 3284 h 3284"/>
              <a:gd name="T18" fmla="*/ 1783 w 3572"/>
              <a:gd name="T19" fmla="*/ 2144 h 3284"/>
              <a:gd name="T20" fmla="*/ 1852 w 3572"/>
              <a:gd name="T21" fmla="*/ 2151 h 3284"/>
              <a:gd name="T22" fmla="*/ 1934 w 3572"/>
              <a:gd name="T23" fmla="*/ 2142 h 3284"/>
              <a:gd name="T24" fmla="*/ 2012 w 3572"/>
              <a:gd name="T25" fmla="*/ 2114 h 3284"/>
              <a:gd name="T26" fmla="*/ 2080 w 3572"/>
              <a:gd name="T27" fmla="*/ 2069 h 3284"/>
              <a:gd name="T28" fmla="*/ 2211 w 3572"/>
              <a:gd name="T29" fmla="*/ 1936 h 3284"/>
              <a:gd name="T30" fmla="*/ 1080 w 3572"/>
              <a:gd name="T31" fmla="*/ 3284 h 3284"/>
              <a:gd name="T32" fmla="*/ 617 w 3572"/>
              <a:gd name="T33" fmla="*/ 2109 h 3284"/>
              <a:gd name="T34" fmla="*/ 1183 w 3572"/>
              <a:gd name="T35" fmla="*/ 1617 h 3284"/>
              <a:gd name="T36" fmla="*/ 1618 w 3572"/>
              <a:gd name="T37" fmla="*/ 2066 h 3284"/>
              <a:gd name="T38" fmla="*/ 1646 w 3572"/>
              <a:gd name="T39" fmla="*/ 3284 h 3284"/>
              <a:gd name="T40" fmla="*/ 1183 w 3572"/>
              <a:gd name="T41" fmla="*/ 1617 h 3284"/>
              <a:gd name="T42" fmla="*/ 2777 w 3572"/>
              <a:gd name="T43" fmla="*/ 3284 h 3284"/>
              <a:gd name="T44" fmla="*/ 2314 w 3572"/>
              <a:gd name="T45" fmla="*/ 1829 h 3284"/>
              <a:gd name="T46" fmla="*/ 3135 w 3572"/>
              <a:gd name="T47" fmla="*/ 975 h 3284"/>
              <a:gd name="T48" fmla="*/ 3343 w 3572"/>
              <a:gd name="T49" fmla="*/ 3284 h 3284"/>
              <a:gd name="T50" fmla="*/ 2880 w 3572"/>
              <a:gd name="T51" fmla="*/ 1241 h 3284"/>
              <a:gd name="T52" fmla="*/ 3572 w 3572"/>
              <a:gd name="T53" fmla="*/ 0 h 3284"/>
              <a:gd name="T54" fmla="*/ 3129 w 3572"/>
              <a:gd name="T55" fmla="*/ 684 h 3284"/>
              <a:gd name="T56" fmla="*/ 1944 w 3572"/>
              <a:gd name="T57" fmla="*/ 1915 h 3284"/>
              <a:gd name="T58" fmla="*/ 1900 w 3572"/>
              <a:gd name="T59" fmla="*/ 1938 h 3284"/>
              <a:gd name="T60" fmla="*/ 1851 w 3572"/>
              <a:gd name="T61" fmla="*/ 1946 h 3284"/>
              <a:gd name="T62" fmla="*/ 1826 w 3572"/>
              <a:gd name="T63" fmla="*/ 1944 h 3284"/>
              <a:gd name="T64" fmla="*/ 1780 w 3572"/>
              <a:gd name="T65" fmla="*/ 1928 h 3284"/>
              <a:gd name="T66" fmla="*/ 1740 w 3572"/>
              <a:gd name="T67" fmla="*/ 1899 h 3284"/>
              <a:gd name="T68" fmla="*/ 266 w 3572"/>
              <a:gd name="T69" fmla="*/ 2180 h 3284"/>
              <a:gd name="T70" fmla="*/ 226 w 3572"/>
              <a:gd name="T71" fmla="*/ 2211 h 3284"/>
              <a:gd name="T72" fmla="*/ 179 w 3572"/>
              <a:gd name="T73" fmla="*/ 2227 h 3284"/>
              <a:gd name="T74" fmla="*/ 125 w 3572"/>
              <a:gd name="T75" fmla="*/ 2226 h 3284"/>
              <a:gd name="T76" fmla="*/ 72 w 3572"/>
              <a:gd name="T77" fmla="*/ 2205 h 3284"/>
              <a:gd name="T78" fmla="*/ 29 w 3572"/>
              <a:gd name="T79" fmla="*/ 2165 h 3284"/>
              <a:gd name="T80" fmla="*/ 7 w 3572"/>
              <a:gd name="T81" fmla="*/ 2117 h 3284"/>
              <a:gd name="T82" fmla="*/ 0 w 3572"/>
              <a:gd name="T83" fmla="*/ 2065 h 3284"/>
              <a:gd name="T84" fmla="*/ 12 w 3572"/>
              <a:gd name="T85" fmla="*/ 2013 h 3284"/>
              <a:gd name="T86" fmla="*/ 43 w 3572"/>
              <a:gd name="T87" fmla="*/ 1968 h 3284"/>
              <a:gd name="T88" fmla="*/ 1039 w 3572"/>
              <a:gd name="T89" fmla="*/ 922 h 3284"/>
              <a:gd name="T90" fmla="*/ 1082 w 3572"/>
              <a:gd name="T91" fmla="*/ 899 h 3284"/>
              <a:gd name="T92" fmla="*/ 1131 w 3572"/>
              <a:gd name="T93" fmla="*/ 892 h 3284"/>
              <a:gd name="T94" fmla="*/ 1156 w 3572"/>
              <a:gd name="T95" fmla="*/ 893 h 3284"/>
              <a:gd name="T96" fmla="*/ 1203 w 3572"/>
              <a:gd name="T97" fmla="*/ 909 h 3284"/>
              <a:gd name="T98" fmla="*/ 1243 w 3572"/>
              <a:gd name="T99" fmla="*/ 939 h 3284"/>
              <a:gd name="T100" fmla="*/ 2906 w 3572"/>
              <a:gd name="T101" fmla="*/ 470 h 3284"/>
              <a:gd name="T102" fmla="*/ 3572 w 3572"/>
              <a:gd name="T103" fmla="*/ 0 h 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2" h="3284">
                <a:moveTo>
                  <a:pt x="514" y="2217"/>
                </a:moveTo>
                <a:lnTo>
                  <a:pt x="514" y="3284"/>
                </a:lnTo>
                <a:lnTo>
                  <a:pt x="51" y="3284"/>
                </a:lnTo>
                <a:lnTo>
                  <a:pt x="51" y="2419"/>
                </a:lnTo>
                <a:lnTo>
                  <a:pt x="85" y="2428"/>
                </a:lnTo>
                <a:lnTo>
                  <a:pt x="119" y="2432"/>
                </a:lnTo>
                <a:lnTo>
                  <a:pt x="154" y="2435"/>
                </a:lnTo>
                <a:lnTo>
                  <a:pt x="196" y="2432"/>
                </a:lnTo>
                <a:lnTo>
                  <a:pt x="237" y="2425"/>
                </a:lnTo>
                <a:lnTo>
                  <a:pt x="277" y="2413"/>
                </a:lnTo>
                <a:lnTo>
                  <a:pt x="315" y="2396"/>
                </a:lnTo>
                <a:lnTo>
                  <a:pt x="351" y="2376"/>
                </a:lnTo>
                <a:lnTo>
                  <a:pt x="384" y="2351"/>
                </a:lnTo>
                <a:lnTo>
                  <a:pt x="416" y="2322"/>
                </a:lnTo>
                <a:lnTo>
                  <a:pt x="514" y="2217"/>
                </a:lnTo>
                <a:close/>
                <a:moveTo>
                  <a:pt x="2211" y="1936"/>
                </a:moveTo>
                <a:lnTo>
                  <a:pt x="2211" y="3284"/>
                </a:lnTo>
                <a:lnTo>
                  <a:pt x="1749" y="3284"/>
                </a:lnTo>
                <a:lnTo>
                  <a:pt x="1749" y="2136"/>
                </a:lnTo>
                <a:lnTo>
                  <a:pt x="1783" y="2144"/>
                </a:lnTo>
                <a:lnTo>
                  <a:pt x="1816" y="2150"/>
                </a:lnTo>
                <a:lnTo>
                  <a:pt x="1852" y="2151"/>
                </a:lnTo>
                <a:lnTo>
                  <a:pt x="1894" y="2149"/>
                </a:lnTo>
                <a:lnTo>
                  <a:pt x="1934" y="2142"/>
                </a:lnTo>
                <a:lnTo>
                  <a:pt x="1973" y="2130"/>
                </a:lnTo>
                <a:lnTo>
                  <a:pt x="2012" y="2114"/>
                </a:lnTo>
                <a:lnTo>
                  <a:pt x="2048" y="2093"/>
                </a:lnTo>
                <a:lnTo>
                  <a:pt x="2080" y="2069"/>
                </a:lnTo>
                <a:lnTo>
                  <a:pt x="2111" y="2041"/>
                </a:lnTo>
                <a:lnTo>
                  <a:pt x="2211" y="1936"/>
                </a:lnTo>
                <a:close/>
                <a:moveTo>
                  <a:pt x="1080" y="1622"/>
                </a:moveTo>
                <a:lnTo>
                  <a:pt x="1080" y="3284"/>
                </a:lnTo>
                <a:lnTo>
                  <a:pt x="617" y="3284"/>
                </a:lnTo>
                <a:lnTo>
                  <a:pt x="617" y="2109"/>
                </a:lnTo>
                <a:lnTo>
                  <a:pt x="1080" y="1622"/>
                </a:lnTo>
                <a:close/>
                <a:moveTo>
                  <a:pt x="1183" y="1617"/>
                </a:moveTo>
                <a:lnTo>
                  <a:pt x="1593" y="2042"/>
                </a:lnTo>
                <a:lnTo>
                  <a:pt x="1618" y="2066"/>
                </a:lnTo>
                <a:lnTo>
                  <a:pt x="1646" y="2087"/>
                </a:lnTo>
                <a:lnTo>
                  <a:pt x="1646" y="3284"/>
                </a:lnTo>
                <a:lnTo>
                  <a:pt x="1183" y="3284"/>
                </a:lnTo>
                <a:lnTo>
                  <a:pt x="1183" y="1617"/>
                </a:lnTo>
                <a:close/>
                <a:moveTo>
                  <a:pt x="2777" y="1348"/>
                </a:moveTo>
                <a:lnTo>
                  <a:pt x="2777" y="3284"/>
                </a:lnTo>
                <a:lnTo>
                  <a:pt x="2314" y="3284"/>
                </a:lnTo>
                <a:lnTo>
                  <a:pt x="2314" y="1829"/>
                </a:lnTo>
                <a:lnTo>
                  <a:pt x="2777" y="1348"/>
                </a:lnTo>
                <a:close/>
                <a:moveTo>
                  <a:pt x="3135" y="975"/>
                </a:moveTo>
                <a:lnTo>
                  <a:pt x="3343" y="1174"/>
                </a:lnTo>
                <a:lnTo>
                  <a:pt x="3343" y="3284"/>
                </a:lnTo>
                <a:lnTo>
                  <a:pt x="2880" y="3284"/>
                </a:lnTo>
                <a:lnTo>
                  <a:pt x="2880" y="1241"/>
                </a:lnTo>
                <a:lnTo>
                  <a:pt x="3135" y="975"/>
                </a:lnTo>
                <a:close/>
                <a:moveTo>
                  <a:pt x="3572" y="0"/>
                </a:moveTo>
                <a:lnTo>
                  <a:pt x="3350" y="897"/>
                </a:lnTo>
                <a:lnTo>
                  <a:pt x="3129" y="684"/>
                </a:lnTo>
                <a:lnTo>
                  <a:pt x="1963" y="1898"/>
                </a:lnTo>
                <a:lnTo>
                  <a:pt x="1944" y="1915"/>
                </a:lnTo>
                <a:lnTo>
                  <a:pt x="1923" y="1928"/>
                </a:lnTo>
                <a:lnTo>
                  <a:pt x="1900" y="1938"/>
                </a:lnTo>
                <a:lnTo>
                  <a:pt x="1876" y="1944"/>
                </a:lnTo>
                <a:lnTo>
                  <a:pt x="1851" y="1946"/>
                </a:lnTo>
                <a:lnTo>
                  <a:pt x="1851" y="1946"/>
                </a:lnTo>
                <a:lnTo>
                  <a:pt x="1826" y="1944"/>
                </a:lnTo>
                <a:lnTo>
                  <a:pt x="1802" y="1938"/>
                </a:lnTo>
                <a:lnTo>
                  <a:pt x="1780" y="1928"/>
                </a:lnTo>
                <a:lnTo>
                  <a:pt x="1759" y="1915"/>
                </a:lnTo>
                <a:lnTo>
                  <a:pt x="1740" y="1899"/>
                </a:lnTo>
                <a:lnTo>
                  <a:pt x="1132" y="1268"/>
                </a:lnTo>
                <a:lnTo>
                  <a:pt x="266" y="2180"/>
                </a:lnTo>
                <a:lnTo>
                  <a:pt x="247" y="2198"/>
                </a:lnTo>
                <a:lnTo>
                  <a:pt x="226" y="2211"/>
                </a:lnTo>
                <a:lnTo>
                  <a:pt x="203" y="2221"/>
                </a:lnTo>
                <a:lnTo>
                  <a:pt x="179" y="2227"/>
                </a:lnTo>
                <a:lnTo>
                  <a:pt x="154" y="2228"/>
                </a:lnTo>
                <a:lnTo>
                  <a:pt x="125" y="2226"/>
                </a:lnTo>
                <a:lnTo>
                  <a:pt x="98" y="2219"/>
                </a:lnTo>
                <a:lnTo>
                  <a:pt x="72" y="2205"/>
                </a:lnTo>
                <a:lnTo>
                  <a:pt x="48" y="2186"/>
                </a:lnTo>
                <a:lnTo>
                  <a:pt x="29" y="2165"/>
                </a:lnTo>
                <a:lnTo>
                  <a:pt x="15" y="2142"/>
                </a:lnTo>
                <a:lnTo>
                  <a:pt x="7" y="2117"/>
                </a:lnTo>
                <a:lnTo>
                  <a:pt x="1" y="2092"/>
                </a:lnTo>
                <a:lnTo>
                  <a:pt x="0" y="2065"/>
                </a:lnTo>
                <a:lnTo>
                  <a:pt x="4" y="2038"/>
                </a:lnTo>
                <a:lnTo>
                  <a:pt x="12" y="2013"/>
                </a:lnTo>
                <a:lnTo>
                  <a:pt x="25" y="1989"/>
                </a:lnTo>
                <a:lnTo>
                  <a:pt x="43" y="1968"/>
                </a:lnTo>
                <a:lnTo>
                  <a:pt x="1020" y="940"/>
                </a:lnTo>
                <a:lnTo>
                  <a:pt x="1039" y="922"/>
                </a:lnTo>
                <a:lnTo>
                  <a:pt x="1059" y="909"/>
                </a:lnTo>
                <a:lnTo>
                  <a:pt x="1082" y="899"/>
                </a:lnTo>
                <a:lnTo>
                  <a:pt x="1106" y="893"/>
                </a:lnTo>
                <a:lnTo>
                  <a:pt x="1131" y="892"/>
                </a:lnTo>
                <a:lnTo>
                  <a:pt x="1131" y="892"/>
                </a:lnTo>
                <a:lnTo>
                  <a:pt x="1156" y="893"/>
                </a:lnTo>
                <a:lnTo>
                  <a:pt x="1180" y="899"/>
                </a:lnTo>
                <a:lnTo>
                  <a:pt x="1203" y="909"/>
                </a:lnTo>
                <a:lnTo>
                  <a:pt x="1224" y="922"/>
                </a:lnTo>
                <a:lnTo>
                  <a:pt x="1243" y="939"/>
                </a:lnTo>
                <a:lnTo>
                  <a:pt x="1851" y="1569"/>
                </a:lnTo>
                <a:lnTo>
                  <a:pt x="2906" y="470"/>
                </a:lnTo>
                <a:lnTo>
                  <a:pt x="2685" y="258"/>
                </a:lnTo>
                <a:lnTo>
                  <a:pt x="35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A20F79A-D220-CD9F-F661-570C1301FF81}"/>
              </a:ext>
            </a:extLst>
          </p:cNvPr>
          <p:cNvSpPr txBox="1"/>
          <p:nvPr/>
        </p:nvSpPr>
        <p:spPr>
          <a:xfrm>
            <a:off x="6697032" y="486662"/>
            <a:ext cx="344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ADM Chair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45E6A9-B5E6-4297-49D0-C31D84A6CD34}"/>
              </a:ext>
            </a:extLst>
          </p:cNvPr>
          <p:cNvSpPr txBox="1"/>
          <p:nvPr/>
        </p:nvSpPr>
        <p:spPr>
          <a:xfrm>
            <a:off x="7081758" y="2272405"/>
            <a:ext cx="334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Senior Leaders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5AC9DE-C2F3-787B-CD3C-403BD2613773}"/>
              </a:ext>
            </a:extLst>
          </p:cNvPr>
          <p:cNvSpPr txBox="1"/>
          <p:nvPr/>
        </p:nvSpPr>
        <p:spPr>
          <a:xfrm>
            <a:off x="6372658" y="2097869"/>
            <a:ext cx="6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0B1C7E-98F1-AB5F-AB91-7A9BE1F0414F}"/>
              </a:ext>
            </a:extLst>
          </p:cNvPr>
          <p:cNvSpPr txBox="1"/>
          <p:nvPr/>
        </p:nvSpPr>
        <p:spPr>
          <a:xfrm>
            <a:off x="6648031" y="4887465"/>
            <a:ext cx="628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537638-0AC6-68ED-0EB0-08634CA0B9C9}"/>
              </a:ext>
            </a:extLst>
          </p:cNvPr>
          <p:cNvSpPr txBox="1"/>
          <p:nvPr/>
        </p:nvSpPr>
        <p:spPr>
          <a:xfrm>
            <a:off x="7128195" y="5219503"/>
            <a:ext cx="257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Secretariat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4F7A2AF-F67C-A050-0AF4-51605FDDEAAB}"/>
              </a:ext>
            </a:extLst>
          </p:cNvPr>
          <p:cNvSpPr txBox="1"/>
          <p:nvPr/>
        </p:nvSpPr>
        <p:spPr>
          <a:xfrm>
            <a:off x="7882759" y="3876495"/>
            <a:ext cx="4296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75000"/>
                  </a:schemeClr>
                </a:solidFill>
              </a:rPr>
              <a:t>Supporting Members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9424CCC-DFA5-0670-A85A-42CED1523A54}"/>
              </a:ext>
            </a:extLst>
          </p:cNvPr>
          <p:cNvSpPr txBox="1"/>
          <p:nvPr/>
        </p:nvSpPr>
        <p:spPr>
          <a:xfrm>
            <a:off x="6421494" y="3799275"/>
            <a:ext cx="168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1">
                    <a:lumMod val="50000"/>
                  </a:schemeClr>
                </a:solidFill>
              </a:rPr>
              <a:t>8-10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FCEB6BA-B794-30F7-9C0F-9CB2DE1C64E9}"/>
              </a:ext>
            </a:extLst>
          </p:cNvPr>
          <p:cNvSpPr txBox="1"/>
          <p:nvPr/>
        </p:nvSpPr>
        <p:spPr>
          <a:xfrm>
            <a:off x="7932939" y="4439015"/>
            <a:ext cx="4195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Representatives from ITD, Procurement, Information Management and Privacy.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998832-7E46-4519-AC6B-B4D832F38D09}"/>
              </a:ext>
            </a:extLst>
          </p:cNvPr>
          <p:cNvSpPr txBox="1"/>
          <p:nvPr/>
        </p:nvSpPr>
        <p:spPr>
          <a:xfrm>
            <a:off x="6876788" y="990996"/>
            <a:ext cx="3772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IMAC member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F720CB4-5D2E-73DD-E079-F5BA77FB8493}"/>
              </a:ext>
            </a:extLst>
          </p:cNvPr>
          <p:cNvSpPr txBox="1"/>
          <p:nvPr/>
        </p:nvSpPr>
        <p:spPr>
          <a:xfrm>
            <a:off x="6925346" y="2779432"/>
            <a:ext cx="419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Executive Directors from ministries.</a:t>
            </a:r>
          </a:p>
        </p:txBody>
      </p:sp>
    </p:spTree>
    <p:extLst>
      <p:ext uri="{BB962C8B-B14F-4D97-AF65-F5344CB8AC3E}">
        <p14:creationId xmlns:p14="http://schemas.microsoft.com/office/powerpoint/2010/main" val="34136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949AE-89F9-15E9-BC05-AE8CAC54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9F64E4F7-4114-DCBF-41BB-001ED8C8513D}"/>
              </a:ext>
            </a:extLst>
          </p:cNvPr>
          <p:cNvSpPr>
            <a:spLocks noEditPoints="1"/>
          </p:cNvSpPr>
          <p:nvPr/>
        </p:nvSpPr>
        <p:spPr bwMode="auto">
          <a:xfrm>
            <a:off x="10508202" y="3238936"/>
            <a:ext cx="708025" cy="650875"/>
          </a:xfrm>
          <a:custGeom>
            <a:avLst/>
            <a:gdLst>
              <a:gd name="T0" fmla="*/ 514 w 3572"/>
              <a:gd name="T1" fmla="*/ 3284 h 3284"/>
              <a:gd name="T2" fmla="*/ 51 w 3572"/>
              <a:gd name="T3" fmla="*/ 2419 h 3284"/>
              <a:gd name="T4" fmla="*/ 119 w 3572"/>
              <a:gd name="T5" fmla="*/ 2432 h 3284"/>
              <a:gd name="T6" fmla="*/ 196 w 3572"/>
              <a:gd name="T7" fmla="*/ 2432 h 3284"/>
              <a:gd name="T8" fmla="*/ 277 w 3572"/>
              <a:gd name="T9" fmla="*/ 2413 h 3284"/>
              <a:gd name="T10" fmla="*/ 351 w 3572"/>
              <a:gd name="T11" fmla="*/ 2376 h 3284"/>
              <a:gd name="T12" fmla="*/ 416 w 3572"/>
              <a:gd name="T13" fmla="*/ 2322 h 3284"/>
              <a:gd name="T14" fmla="*/ 2211 w 3572"/>
              <a:gd name="T15" fmla="*/ 1936 h 3284"/>
              <a:gd name="T16" fmla="*/ 1749 w 3572"/>
              <a:gd name="T17" fmla="*/ 3284 h 3284"/>
              <a:gd name="T18" fmla="*/ 1783 w 3572"/>
              <a:gd name="T19" fmla="*/ 2144 h 3284"/>
              <a:gd name="T20" fmla="*/ 1852 w 3572"/>
              <a:gd name="T21" fmla="*/ 2151 h 3284"/>
              <a:gd name="T22" fmla="*/ 1934 w 3572"/>
              <a:gd name="T23" fmla="*/ 2142 h 3284"/>
              <a:gd name="T24" fmla="*/ 2012 w 3572"/>
              <a:gd name="T25" fmla="*/ 2114 h 3284"/>
              <a:gd name="T26" fmla="*/ 2080 w 3572"/>
              <a:gd name="T27" fmla="*/ 2069 h 3284"/>
              <a:gd name="T28" fmla="*/ 2211 w 3572"/>
              <a:gd name="T29" fmla="*/ 1936 h 3284"/>
              <a:gd name="T30" fmla="*/ 1080 w 3572"/>
              <a:gd name="T31" fmla="*/ 3284 h 3284"/>
              <a:gd name="T32" fmla="*/ 617 w 3572"/>
              <a:gd name="T33" fmla="*/ 2109 h 3284"/>
              <a:gd name="T34" fmla="*/ 1183 w 3572"/>
              <a:gd name="T35" fmla="*/ 1617 h 3284"/>
              <a:gd name="T36" fmla="*/ 1618 w 3572"/>
              <a:gd name="T37" fmla="*/ 2066 h 3284"/>
              <a:gd name="T38" fmla="*/ 1646 w 3572"/>
              <a:gd name="T39" fmla="*/ 3284 h 3284"/>
              <a:gd name="T40" fmla="*/ 1183 w 3572"/>
              <a:gd name="T41" fmla="*/ 1617 h 3284"/>
              <a:gd name="T42" fmla="*/ 2777 w 3572"/>
              <a:gd name="T43" fmla="*/ 3284 h 3284"/>
              <a:gd name="T44" fmla="*/ 2314 w 3572"/>
              <a:gd name="T45" fmla="*/ 1829 h 3284"/>
              <a:gd name="T46" fmla="*/ 3135 w 3572"/>
              <a:gd name="T47" fmla="*/ 975 h 3284"/>
              <a:gd name="T48" fmla="*/ 3343 w 3572"/>
              <a:gd name="T49" fmla="*/ 3284 h 3284"/>
              <a:gd name="T50" fmla="*/ 2880 w 3572"/>
              <a:gd name="T51" fmla="*/ 1241 h 3284"/>
              <a:gd name="T52" fmla="*/ 3572 w 3572"/>
              <a:gd name="T53" fmla="*/ 0 h 3284"/>
              <a:gd name="T54" fmla="*/ 3129 w 3572"/>
              <a:gd name="T55" fmla="*/ 684 h 3284"/>
              <a:gd name="T56" fmla="*/ 1944 w 3572"/>
              <a:gd name="T57" fmla="*/ 1915 h 3284"/>
              <a:gd name="T58" fmla="*/ 1900 w 3572"/>
              <a:gd name="T59" fmla="*/ 1938 h 3284"/>
              <a:gd name="T60" fmla="*/ 1851 w 3572"/>
              <a:gd name="T61" fmla="*/ 1946 h 3284"/>
              <a:gd name="T62" fmla="*/ 1826 w 3572"/>
              <a:gd name="T63" fmla="*/ 1944 h 3284"/>
              <a:gd name="T64" fmla="*/ 1780 w 3572"/>
              <a:gd name="T65" fmla="*/ 1928 h 3284"/>
              <a:gd name="T66" fmla="*/ 1740 w 3572"/>
              <a:gd name="T67" fmla="*/ 1899 h 3284"/>
              <a:gd name="T68" fmla="*/ 266 w 3572"/>
              <a:gd name="T69" fmla="*/ 2180 h 3284"/>
              <a:gd name="T70" fmla="*/ 226 w 3572"/>
              <a:gd name="T71" fmla="*/ 2211 h 3284"/>
              <a:gd name="T72" fmla="*/ 179 w 3572"/>
              <a:gd name="T73" fmla="*/ 2227 h 3284"/>
              <a:gd name="T74" fmla="*/ 125 w 3572"/>
              <a:gd name="T75" fmla="*/ 2226 h 3284"/>
              <a:gd name="T76" fmla="*/ 72 w 3572"/>
              <a:gd name="T77" fmla="*/ 2205 h 3284"/>
              <a:gd name="T78" fmla="*/ 29 w 3572"/>
              <a:gd name="T79" fmla="*/ 2165 h 3284"/>
              <a:gd name="T80" fmla="*/ 7 w 3572"/>
              <a:gd name="T81" fmla="*/ 2117 h 3284"/>
              <a:gd name="T82" fmla="*/ 0 w 3572"/>
              <a:gd name="T83" fmla="*/ 2065 h 3284"/>
              <a:gd name="T84" fmla="*/ 12 w 3572"/>
              <a:gd name="T85" fmla="*/ 2013 h 3284"/>
              <a:gd name="T86" fmla="*/ 43 w 3572"/>
              <a:gd name="T87" fmla="*/ 1968 h 3284"/>
              <a:gd name="T88" fmla="*/ 1039 w 3572"/>
              <a:gd name="T89" fmla="*/ 922 h 3284"/>
              <a:gd name="T90" fmla="*/ 1082 w 3572"/>
              <a:gd name="T91" fmla="*/ 899 h 3284"/>
              <a:gd name="T92" fmla="*/ 1131 w 3572"/>
              <a:gd name="T93" fmla="*/ 892 h 3284"/>
              <a:gd name="T94" fmla="*/ 1156 w 3572"/>
              <a:gd name="T95" fmla="*/ 893 h 3284"/>
              <a:gd name="T96" fmla="*/ 1203 w 3572"/>
              <a:gd name="T97" fmla="*/ 909 h 3284"/>
              <a:gd name="T98" fmla="*/ 1243 w 3572"/>
              <a:gd name="T99" fmla="*/ 939 h 3284"/>
              <a:gd name="T100" fmla="*/ 2906 w 3572"/>
              <a:gd name="T101" fmla="*/ 470 h 3284"/>
              <a:gd name="T102" fmla="*/ 3572 w 3572"/>
              <a:gd name="T103" fmla="*/ 0 h 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2" h="3284">
                <a:moveTo>
                  <a:pt x="514" y="2217"/>
                </a:moveTo>
                <a:lnTo>
                  <a:pt x="514" y="3284"/>
                </a:lnTo>
                <a:lnTo>
                  <a:pt x="51" y="3284"/>
                </a:lnTo>
                <a:lnTo>
                  <a:pt x="51" y="2419"/>
                </a:lnTo>
                <a:lnTo>
                  <a:pt x="85" y="2428"/>
                </a:lnTo>
                <a:lnTo>
                  <a:pt x="119" y="2432"/>
                </a:lnTo>
                <a:lnTo>
                  <a:pt x="154" y="2435"/>
                </a:lnTo>
                <a:lnTo>
                  <a:pt x="196" y="2432"/>
                </a:lnTo>
                <a:lnTo>
                  <a:pt x="237" y="2425"/>
                </a:lnTo>
                <a:lnTo>
                  <a:pt x="277" y="2413"/>
                </a:lnTo>
                <a:lnTo>
                  <a:pt x="315" y="2396"/>
                </a:lnTo>
                <a:lnTo>
                  <a:pt x="351" y="2376"/>
                </a:lnTo>
                <a:lnTo>
                  <a:pt x="384" y="2351"/>
                </a:lnTo>
                <a:lnTo>
                  <a:pt x="416" y="2322"/>
                </a:lnTo>
                <a:lnTo>
                  <a:pt x="514" y="2217"/>
                </a:lnTo>
                <a:close/>
                <a:moveTo>
                  <a:pt x="2211" y="1936"/>
                </a:moveTo>
                <a:lnTo>
                  <a:pt x="2211" y="3284"/>
                </a:lnTo>
                <a:lnTo>
                  <a:pt x="1749" y="3284"/>
                </a:lnTo>
                <a:lnTo>
                  <a:pt x="1749" y="2136"/>
                </a:lnTo>
                <a:lnTo>
                  <a:pt x="1783" y="2144"/>
                </a:lnTo>
                <a:lnTo>
                  <a:pt x="1816" y="2150"/>
                </a:lnTo>
                <a:lnTo>
                  <a:pt x="1852" y="2151"/>
                </a:lnTo>
                <a:lnTo>
                  <a:pt x="1894" y="2149"/>
                </a:lnTo>
                <a:lnTo>
                  <a:pt x="1934" y="2142"/>
                </a:lnTo>
                <a:lnTo>
                  <a:pt x="1973" y="2130"/>
                </a:lnTo>
                <a:lnTo>
                  <a:pt x="2012" y="2114"/>
                </a:lnTo>
                <a:lnTo>
                  <a:pt x="2048" y="2093"/>
                </a:lnTo>
                <a:lnTo>
                  <a:pt x="2080" y="2069"/>
                </a:lnTo>
                <a:lnTo>
                  <a:pt x="2111" y="2041"/>
                </a:lnTo>
                <a:lnTo>
                  <a:pt x="2211" y="1936"/>
                </a:lnTo>
                <a:close/>
                <a:moveTo>
                  <a:pt x="1080" y="1622"/>
                </a:moveTo>
                <a:lnTo>
                  <a:pt x="1080" y="3284"/>
                </a:lnTo>
                <a:lnTo>
                  <a:pt x="617" y="3284"/>
                </a:lnTo>
                <a:lnTo>
                  <a:pt x="617" y="2109"/>
                </a:lnTo>
                <a:lnTo>
                  <a:pt x="1080" y="1622"/>
                </a:lnTo>
                <a:close/>
                <a:moveTo>
                  <a:pt x="1183" y="1617"/>
                </a:moveTo>
                <a:lnTo>
                  <a:pt x="1593" y="2042"/>
                </a:lnTo>
                <a:lnTo>
                  <a:pt x="1618" y="2066"/>
                </a:lnTo>
                <a:lnTo>
                  <a:pt x="1646" y="2087"/>
                </a:lnTo>
                <a:lnTo>
                  <a:pt x="1646" y="3284"/>
                </a:lnTo>
                <a:lnTo>
                  <a:pt x="1183" y="3284"/>
                </a:lnTo>
                <a:lnTo>
                  <a:pt x="1183" y="1617"/>
                </a:lnTo>
                <a:close/>
                <a:moveTo>
                  <a:pt x="2777" y="1348"/>
                </a:moveTo>
                <a:lnTo>
                  <a:pt x="2777" y="3284"/>
                </a:lnTo>
                <a:lnTo>
                  <a:pt x="2314" y="3284"/>
                </a:lnTo>
                <a:lnTo>
                  <a:pt x="2314" y="1829"/>
                </a:lnTo>
                <a:lnTo>
                  <a:pt x="2777" y="1348"/>
                </a:lnTo>
                <a:close/>
                <a:moveTo>
                  <a:pt x="3135" y="975"/>
                </a:moveTo>
                <a:lnTo>
                  <a:pt x="3343" y="1174"/>
                </a:lnTo>
                <a:lnTo>
                  <a:pt x="3343" y="3284"/>
                </a:lnTo>
                <a:lnTo>
                  <a:pt x="2880" y="3284"/>
                </a:lnTo>
                <a:lnTo>
                  <a:pt x="2880" y="1241"/>
                </a:lnTo>
                <a:lnTo>
                  <a:pt x="3135" y="975"/>
                </a:lnTo>
                <a:close/>
                <a:moveTo>
                  <a:pt x="3572" y="0"/>
                </a:moveTo>
                <a:lnTo>
                  <a:pt x="3350" y="897"/>
                </a:lnTo>
                <a:lnTo>
                  <a:pt x="3129" y="684"/>
                </a:lnTo>
                <a:lnTo>
                  <a:pt x="1963" y="1898"/>
                </a:lnTo>
                <a:lnTo>
                  <a:pt x="1944" y="1915"/>
                </a:lnTo>
                <a:lnTo>
                  <a:pt x="1923" y="1928"/>
                </a:lnTo>
                <a:lnTo>
                  <a:pt x="1900" y="1938"/>
                </a:lnTo>
                <a:lnTo>
                  <a:pt x="1876" y="1944"/>
                </a:lnTo>
                <a:lnTo>
                  <a:pt x="1851" y="1946"/>
                </a:lnTo>
                <a:lnTo>
                  <a:pt x="1851" y="1946"/>
                </a:lnTo>
                <a:lnTo>
                  <a:pt x="1826" y="1944"/>
                </a:lnTo>
                <a:lnTo>
                  <a:pt x="1802" y="1938"/>
                </a:lnTo>
                <a:lnTo>
                  <a:pt x="1780" y="1928"/>
                </a:lnTo>
                <a:lnTo>
                  <a:pt x="1759" y="1915"/>
                </a:lnTo>
                <a:lnTo>
                  <a:pt x="1740" y="1899"/>
                </a:lnTo>
                <a:lnTo>
                  <a:pt x="1132" y="1268"/>
                </a:lnTo>
                <a:lnTo>
                  <a:pt x="266" y="2180"/>
                </a:lnTo>
                <a:lnTo>
                  <a:pt x="247" y="2198"/>
                </a:lnTo>
                <a:lnTo>
                  <a:pt x="226" y="2211"/>
                </a:lnTo>
                <a:lnTo>
                  <a:pt x="203" y="2221"/>
                </a:lnTo>
                <a:lnTo>
                  <a:pt x="179" y="2227"/>
                </a:lnTo>
                <a:lnTo>
                  <a:pt x="154" y="2228"/>
                </a:lnTo>
                <a:lnTo>
                  <a:pt x="125" y="2226"/>
                </a:lnTo>
                <a:lnTo>
                  <a:pt x="98" y="2219"/>
                </a:lnTo>
                <a:lnTo>
                  <a:pt x="72" y="2205"/>
                </a:lnTo>
                <a:lnTo>
                  <a:pt x="48" y="2186"/>
                </a:lnTo>
                <a:lnTo>
                  <a:pt x="29" y="2165"/>
                </a:lnTo>
                <a:lnTo>
                  <a:pt x="15" y="2142"/>
                </a:lnTo>
                <a:lnTo>
                  <a:pt x="7" y="2117"/>
                </a:lnTo>
                <a:lnTo>
                  <a:pt x="1" y="2092"/>
                </a:lnTo>
                <a:lnTo>
                  <a:pt x="0" y="2065"/>
                </a:lnTo>
                <a:lnTo>
                  <a:pt x="4" y="2038"/>
                </a:lnTo>
                <a:lnTo>
                  <a:pt x="12" y="2013"/>
                </a:lnTo>
                <a:lnTo>
                  <a:pt x="25" y="1989"/>
                </a:lnTo>
                <a:lnTo>
                  <a:pt x="43" y="1968"/>
                </a:lnTo>
                <a:lnTo>
                  <a:pt x="1020" y="940"/>
                </a:lnTo>
                <a:lnTo>
                  <a:pt x="1039" y="922"/>
                </a:lnTo>
                <a:lnTo>
                  <a:pt x="1059" y="909"/>
                </a:lnTo>
                <a:lnTo>
                  <a:pt x="1082" y="899"/>
                </a:lnTo>
                <a:lnTo>
                  <a:pt x="1106" y="893"/>
                </a:lnTo>
                <a:lnTo>
                  <a:pt x="1131" y="892"/>
                </a:lnTo>
                <a:lnTo>
                  <a:pt x="1131" y="892"/>
                </a:lnTo>
                <a:lnTo>
                  <a:pt x="1156" y="893"/>
                </a:lnTo>
                <a:lnTo>
                  <a:pt x="1180" y="899"/>
                </a:lnTo>
                <a:lnTo>
                  <a:pt x="1203" y="909"/>
                </a:lnTo>
                <a:lnTo>
                  <a:pt x="1224" y="922"/>
                </a:lnTo>
                <a:lnTo>
                  <a:pt x="1243" y="939"/>
                </a:lnTo>
                <a:lnTo>
                  <a:pt x="1851" y="1569"/>
                </a:lnTo>
                <a:lnTo>
                  <a:pt x="2906" y="470"/>
                </a:lnTo>
                <a:lnTo>
                  <a:pt x="2685" y="258"/>
                </a:lnTo>
                <a:lnTo>
                  <a:pt x="35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537E0B-D5BF-B593-9BE3-AE44BEC1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774"/>
          </a:xfrm>
        </p:spPr>
        <p:txBody>
          <a:bodyPr>
            <a:normAutofit/>
          </a:bodyPr>
          <a:lstStyle/>
          <a:p>
            <a:r>
              <a:rPr lang="en-US" sz="4000"/>
              <a:t>IMAC|ITGC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9214A1-AD20-9554-B126-B4F11E842EDB}"/>
              </a:ext>
            </a:extLst>
          </p:cNvPr>
          <p:cNvGrpSpPr/>
          <p:nvPr/>
        </p:nvGrpSpPr>
        <p:grpSpPr>
          <a:xfrm>
            <a:off x="1438631" y="2154692"/>
            <a:ext cx="3143202" cy="3121525"/>
            <a:chOff x="4683000" y="3145711"/>
            <a:chExt cx="3143202" cy="3121525"/>
          </a:xfrm>
        </p:grpSpPr>
        <p:pic>
          <p:nvPicPr>
            <p:cNvPr id="8" name="Picture 7" descr="Circle Colorful Cooperation · Free vector graphic on Pixabay">
              <a:extLst>
                <a:ext uri="{FF2B5EF4-FFF2-40B4-BE49-F238E27FC236}">
                  <a16:creationId xmlns:a16="http://schemas.microsoft.com/office/drawing/2014/main" id="{9C23DE66-3719-5E63-9D41-EA0E59F3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3000" y="3145711"/>
              <a:ext cx="3143202" cy="312152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FFD8D3-E800-0726-798B-441781F928DD}"/>
                </a:ext>
              </a:extLst>
            </p:cNvPr>
            <p:cNvSpPr txBox="1"/>
            <p:nvPr/>
          </p:nvSpPr>
          <p:spPr>
            <a:xfrm>
              <a:off x="5748931" y="4445983"/>
              <a:ext cx="1001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/>
                <a:t>IMAC</a:t>
              </a:r>
              <a:endParaRPr lang="en-US" sz="3200" b="1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7B24F8A-2C7A-226C-0173-7001A4109BA5}"/>
              </a:ext>
            </a:extLst>
          </p:cNvPr>
          <p:cNvSpPr txBox="1"/>
          <p:nvPr/>
        </p:nvSpPr>
        <p:spPr>
          <a:xfrm>
            <a:off x="6980656" y="1386875"/>
            <a:ext cx="3276180" cy="69063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9CDF"/>
                </a:solidFill>
              </a:rPr>
              <a:t>Information Technology Governance Committee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3E68AA-459A-CA80-34C8-01B4F8809B45}"/>
              </a:ext>
            </a:extLst>
          </p:cNvPr>
          <p:cNvGrpSpPr/>
          <p:nvPr/>
        </p:nvGrpSpPr>
        <p:grpSpPr>
          <a:xfrm>
            <a:off x="5909241" y="2450305"/>
            <a:ext cx="4154542" cy="2787276"/>
            <a:chOff x="8033346" y="2496745"/>
            <a:chExt cx="4154542" cy="2787276"/>
          </a:xfrm>
        </p:grpSpPr>
        <p:pic>
          <p:nvPicPr>
            <p:cNvPr id="12" name="Picture 11" descr="Fault Lines in American Studies: Re-evaluating Academic ...">
              <a:extLst>
                <a:ext uri="{FF2B5EF4-FFF2-40B4-BE49-F238E27FC236}">
                  <a16:creationId xmlns:a16="http://schemas.microsoft.com/office/drawing/2014/main" id="{D45765E8-8E1F-993F-D692-DE3215504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D7E4EA"/>
                </a:clrFrom>
                <a:clrTo>
                  <a:srgbClr val="D7E4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346" y="2496745"/>
              <a:ext cx="4154542" cy="278727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2E2EB5-0D13-31E5-A7B0-E859F6FA15E7}"/>
                </a:ext>
              </a:extLst>
            </p:cNvPr>
            <p:cNvSpPr txBox="1"/>
            <p:nvPr/>
          </p:nvSpPr>
          <p:spPr>
            <a:xfrm>
              <a:off x="9715585" y="3629484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bg1"/>
                  </a:solidFill>
                </a:rPr>
                <a:t>ITGC</a:t>
              </a:r>
              <a:endParaRPr lang="en-US" sz="280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437B9D5-3156-045B-5AB3-AB5D0CC0E9E7}"/>
              </a:ext>
            </a:extLst>
          </p:cNvPr>
          <p:cNvSpPr txBox="1"/>
          <p:nvPr/>
        </p:nvSpPr>
        <p:spPr>
          <a:xfrm>
            <a:off x="1500067" y="1386875"/>
            <a:ext cx="3545424" cy="69063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rgbClr val="009CDF"/>
                </a:solidFill>
              </a:rPr>
              <a:t>Information Management Advisory Committee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1FA59-A4AC-CB14-EF94-C773ECDEBF24}"/>
              </a:ext>
            </a:extLst>
          </p:cNvPr>
          <p:cNvSpPr txBox="1"/>
          <p:nvPr/>
        </p:nvSpPr>
        <p:spPr>
          <a:xfrm>
            <a:off x="3272778" y="5119909"/>
            <a:ext cx="2946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ADMs/EDs of ministries; senior leaders from TBCs/ABCs; Exec Council rep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ABB0AF-8CC0-F02A-ADD6-E35FADC5C93B}"/>
              </a:ext>
            </a:extLst>
          </p:cNvPr>
          <p:cNvSpPr txBox="1"/>
          <p:nvPr/>
        </p:nvSpPr>
        <p:spPr>
          <a:xfrm>
            <a:off x="8883249" y="5119909"/>
            <a:ext cx="287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DMs of ministries; CEOs/Presidents of TBCs/ABCs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4B347C-72F5-B0BC-0684-3EFD523167FB}"/>
              </a:ext>
            </a:extLst>
          </p:cNvPr>
          <p:cNvSpPr txBox="1"/>
          <p:nvPr/>
        </p:nvSpPr>
        <p:spPr>
          <a:xfrm>
            <a:off x="4258169" y="2460049"/>
            <a:ext cx="275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Chair, Kevin Murphy (ENV)</a:t>
            </a:r>
          </a:p>
          <a:p>
            <a:r>
              <a:rPr lang="en-US" dirty="0"/>
              <a:t>Co-chair, Jason Wall (SBP)</a:t>
            </a:r>
          </a:p>
        </p:txBody>
      </p:sp>
    </p:spTree>
    <p:extLst>
      <p:ext uri="{BB962C8B-B14F-4D97-AF65-F5344CB8AC3E}">
        <p14:creationId xmlns:p14="http://schemas.microsoft.com/office/powerpoint/2010/main" val="28289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D84C7-3FA1-489F-7A3E-46B38BFD1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B35D49-FD09-4AEC-0C90-AE09BD443EBE}"/>
              </a:ext>
            </a:extLst>
          </p:cNvPr>
          <p:cNvSpPr txBox="1"/>
          <p:nvPr/>
        </p:nvSpPr>
        <p:spPr>
          <a:xfrm>
            <a:off x="3300507" y="2226804"/>
            <a:ext cx="34840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/>
              <a:t>Ministry/TBC/ABC</a:t>
            </a:r>
            <a:endParaRPr lang="en-US" sz="3200"/>
          </a:p>
        </p:txBody>
      </p:sp>
      <p:pic>
        <p:nvPicPr>
          <p:cNvPr id="6" name="Picture 5" descr="Computer User Icon · Free image on Pixabay">
            <a:extLst>
              <a:ext uri="{FF2B5EF4-FFF2-40B4-BE49-F238E27FC236}">
                <a16:creationId xmlns:a16="http://schemas.microsoft.com/office/drawing/2014/main" id="{9C6E5916-98C5-748C-5988-0714E6C742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54" y="2228463"/>
            <a:ext cx="2401074" cy="240107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EDC75C-74A9-79BE-7607-90B10892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93" y="473156"/>
            <a:ext cx="2972043" cy="622427"/>
          </a:xfrm>
        </p:spPr>
        <p:txBody>
          <a:bodyPr>
            <a:normAutofit fontScale="90000"/>
          </a:bodyPr>
          <a:lstStyle/>
          <a:p>
            <a:r>
              <a:rPr lang="en-US" dirty="0"/>
              <a:t>Clients</a:t>
            </a:r>
          </a:p>
        </p:txBody>
      </p:sp>
    </p:spTree>
    <p:extLst>
      <p:ext uri="{BB962C8B-B14F-4D97-AF65-F5344CB8AC3E}">
        <p14:creationId xmlns:p14="http://schemas.microsoft.com/office/powerpoint/2010/main" val="57318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2FFE2-B046-08AC-FD75-D2E33ED4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BEEC3D9-943E-8030-2A2E-79988A45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005840"/>
            <a:ext cx="9031769" cy="29363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90022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274C7-EAE4-2F1C-C232-5884BBE6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EE53-D0D4-48F1-A293-4398DA1B80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7F26E0CF-964E-966C-C2F9-62B078FA758C}"/>
              </a:ext>
            </a:extLst>
          </p:cNvPr>
          <p:cNvSpPr>
            <a:spLocks noEditPoints="1"/>
          </p:cNvSpPr>
          <p:nvPr/>
        </p:nvSpPr>
        <p:spPr bwMode="auto">
          <a:xfrm>
            <a:off x="10508202" y="3238936"/>
            <a:ext cx="708025" cy="650875"/>
          </a:xfrm>
          <a:custGeom>
            <a:avLst/>
            <a:gdLst>
              <a:gd name="T0" fmla="*/ 514 w 3572"/>
              <a:gd name="T1" fmla="*/ 3284 h 3284"/>
              <a:gd name="T2" fmla="*/ 51 w 3572"/>
              <a:gd name="T3" fmla="*/ 2419 h 3284"/>
              <a:gd name="T4" fmla="*/ 119 w 3572"/>
              <a:gd name="T5" fmla="*/ 2432 h 3284"/>
              <a:gd name="T6" fmla="*/ 196 w 3572"/>
              <a:gd name="T7" fmla="*/ 2432 h 3284"/>
              <a:gd name="T8" fmla="*/ 277 w 3572"/>
              <a:gd name="T9" fmla="*/ 2413 h 3284"/>
              <a:gd name="T10" fmla="*/ 351 w 3572"/>
              <a:gd name="T11" fmla="*/ 2376 h 3284"/>
              <a:gd name="T12" fmla="*/ 416 w 3572"/>
              <a:gd name="T13" fmla="*/ 2322 h 3284"/>
              <a:gd name="T14" fmla="*/ 2211 w 3572"/>
              <a:gd name="T15" fmla="*/ 1936 h 3284"/>
              <a:gd name="T16" fmla="*/ 1749 w 3572"/>
              <a:gd name="T17" fmla="*/ 3284 h 3284"/>
              <a:gd name="T18" fmla="*/ 1783 w 3572"/>
              <a:gd name="T19" fmla="*/ 2144 h 3284"/>
              <a:gd name="T20" fmla="*/ 1852 w 3572"/>
              <a:gd name="T21" fmla="*/ 2151 h 3284"/>
              <a:gd name="T22" fmla="*/ 1934 w 3572"/>
              <a:gd name="T23" fmla="*/ 2142 h 3284"/>
              <a:gd name="T24" fmla="*/ 2012 w 3572"/>
              <a:gd name="T25" fmla="*/ 2114 h 3284"/>
              <a:gd name="T26" fmla="*/ 2080 w 3572"/>
              <a:gd name="T27" fmla="*/ 2069 h 3284"/>
              <a:gd name="T28" fmla="*/ 2211 w 3572"/>
              <a:gd name="T29" fmla="*/ 1936 h 3284"/>
              <a:gd name="T30" fmla="*/ 1080 w 3572"/>
              <a:gd name="T31" fmla="*/ 3284 h 3284"/>
              <a:gd name="T32" fmla="*/ 617 w 3572"/>
              <a:gd name="T33" fmla="*/ 2109 h 3284"/>
              <a:gd name="T34" fmla="*/ 1183 w 3572"/>
              <a:gd name="T35" fmla="*/ 1617 h 3284"/>
              <a:gd name="T36" fmla="*/ 1618 w 3572"/>
              <a:gd name="T37" fmla="*/ 2066 h 3284"/>
              <a:gd name="T38" fmla="*/ 1646 w 3572"/>
              <a:gd name="T39" fmla="*/ 3284 h 3284"/>
              <a:gd name="T40" fmla="*/ 1183 w 3572"/>
              <a:gd name="T41" fmla="*/ 1617 h 3284"/>
              <a:gd name="T42" fmla="*/ 2777 w 3572"/>
              <a:gd name="T43" fmla="*/ 3284 h 3284"/>
              <a:gd name="T44" fmla="*/ 2314 w 3572"/>
              <a:gd name="T45" fmla="*/ 1829 h 3284"/>
              <a:gd name="T46" fmla="*/ 3135 w 3572"/>
              <a:gd name="T47" fmla="*/ 975 h 3284"/>
              <a:gd name="T48" fmla="*/ 3343 w 3572"/>
              <a:gd name="T49" fmla="*/ 3284 h 3284"/>
              <a:gd name="T50" fmla="*/ 2880 w 3572"/>
              <a:gd name="T51" fmla="*/ 1241 h 3284"/>
              <a:gd name="T52" fmla="*/ 3572 w 3572"/>
              <a:gd name="T53" fmla="*/ 0 h 3284"/>
              <a:gd name="T54" fmla="*/ 3129 w 3572"/>
              <a:gd name="T55" fmla="*/ 684 h 3284"/>
              <a:gd name="T56" fmla="*/ 1944 w 3572"/>
              <a:gd name="T57" fmla="*/ 1915 h 3284"/>
              <a:gd name="T58" fmla="*/ 1900 w 3572"/>
              <a:gd name="T59" fmla="*/ 1938 h 3284"/>
              <a:gd name="T60" fmla="*/ 1851 w 3572"/>
              <a:gd name="T61" fmla="*/ 1946 h 3284"/>
              <a:gd name="T62" fmla="*/ 1826 w 3572"/>
              <a:gd name="T63" fmla="*/ 1944 h 3284"/>
              <a:gd name="T64" fmla="*/ 1780 w 3572"/>
              <a:gd name="T65" fmla="*/ 1928 h 3284"/>
              <a:gd name="T66" fmla="*/ 1740 w 3572"/>
              <a:gd name="T67" fmla="*/ 1899 h 3284"/>
              <a:gd name="T68" fmla="*/ 266 w 3572"/>
              <a:gd name="T69" fmla="*/ 2180 h 3284"/>
              <a:gd name="T70" fmla="*/ 226 w 3572"/>
              <a:gd name="T71" fmla="*/ 2211 h 3284"/>
              <a:gd name="T72" fmla="*/ 179 w 3572"/>
              <a:gd name="T73" fmla="*/ 2227 h 3284"/>
              <a:gd name="T74" fmla="*/ 125 w 3572"/>
              <a:gd name="T75" fmla="*/ 2226 h 3284"/>
              <a:gd name="T76" fmla="*/ 72 w 3572"/>
              <a:gd name="T77" fmla="*/ 2205 h 3284"/>
              <a:gd name="T78" fmla="*/ 29 w 3572"/>
              <a:gd name="T79" fmla="*/ 2165 h 3284"/>
              <a:gd name="T80" fmla="*/ 7 w 3572"/>
              <a:gd name="T81" fmla="*/ 2117 h 3284"/>
              <a:gd name="T82" fmla="*/ 0 w 3572"/>
              <a:gd name="T83" fmla="*/ 2065 h 3284"/>
              <a:gd name="T84" fmla="*/ 12 w 3572"/>
              <a:gd name="T85" fmla="*/ 2013 h 3284"/>
              <a:gd name="T86" fmla="*/ 43 w 3572"/>
              <a:gd name="T87" fmla="*/ 1968 h 3284"/>
              <a:gd name="T88" fmla="*/ 1039 w 3572"/>
              <a:gd name="T89" fmla="*/ 922 h 3284"/>
              <a:gd name="T90" fmla="*/ 1082 w 3572"/>
              <a:gd name="T91" fmla="*/ 899 h 3284"/>
              <a:gd name="T92" fmla="*/ 1131 w 3572"/>
              <a:gd name="T93" fmla="*/ 892 h 3284"/>
              <a:gd name="T94" fmla="*/ 1156 w 3572"/>
              <a:gd name="T95" fmla="*/ 893 h 3284"/>
              <a:gd name="T96" fmla="*/ 1203 w 3572"/>
              <a:gd name="T97" fmla="*/ 909 h 3284"/>
              <a:gd name="T98" fmla="*/ 1243 w 3572"/>
              <a:gd name="T99" fmla="*/ 939 h 3284"/>
              <a:gd name="T100" fmla="*/ 2906 w 3572"/>
              <a:gd name="T101" fmla="*/ 470 h 3284"/>
              <a:gd name="T102" fmla="*/ 3572 w 3572"/>
              <a:gd name="T103" fmla="*/ 0 h 3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572" h="3284">
                <a:moveTo>
                  <a:pt x="514" y="2217"/>
                </a:moveTo>
                <a:lnTo>
                  <a:pt x="514" y="3284"/>
                </a:lnTo>
                <a:lnTo>
                  <a:pt x="51" y="3284"/>
                </a:lnTo>
                <a:lnTo>
                  <a:pt x="51" y="2419"/>
                </a:lnTo>
                <a:lnTo>
                  <a:pt x="85" y="2428"/>
                </a:lnTo>
                <a:lnTo>
                  <a:pt x="119" y="2432"/>
                </a:lnTo>
                <a:lnTo>
                  <a:pt x="154" y="2435"/>
                </a:lnTo>
                <a:lnTo>
                  <a:pt x="196" y="2432"/>
                </a:lnTo>
                <a:lnTo>
                  <a:pt x="237" y="2425"/>
                </a:lnTo>
                <a:lnTo>
                  <a:pt x="277" y="2413"/>
                </a:lnTo>
                <a:lnTo>
                  <a:pt x="315" y="2396"/>
                </a:lnTo>
                <a:lnTo>
                  <a:pt x="351" y="2376"/>
                </a:lnTo>
                <a:lnTo>
                  <a:pt x="384" y="2351"/>
                </a:lnTo>
                <a:lnTo>
                  <a:pt x="416" y="2322"/>
                </a:lnTo>
                <a:lnTo>
                  <a:pt x="514" y="2217"/>
                </a:lnTo>
                <a:close/>
                <a:moveTo>
                  <a:pt x="2211" y="1936"/>
                </a:moveTo>
                <a:lnTo>
                  <a:pt x="2211" y="3284"/>
                </a:lnTo>
                <a:lnTo>
                  <a:pt x="1749" y="3284"/>
                </a:lnTo>
                <a:lnTo>
                  <a:pt x="1749" y="2136"/>
                </a:lnTo>
                <a:lnTo>
                  <a:pt x="1783" y="2144"/>
                </a:lnTo>
                <a:lnTo>
                  <a:pt x="1816" y="2150"/>
                </a:lnTo>
                <a:lnTo>
                  <a:pt x="1852" y="2151"/>
                </a:lnTo>
                <a:lnTo>
                  <a:pt x="1894" y="2149"/>
                </a:lnTo>
                <a:lnTo>
                  <a:pt x="1934" y="2142"/>
                </a:lnTo>
                <a:lnTo>
                  <a:pt x="1973" y="2130"/>
                </a:lnTo>
                <a:lnTo>
                  <a:pt x="2012" y="2114"/>
                </a:lnTo>
                <a:lnTo>
                  <a:pt x="2048" y="2093"/>
                </a:lnTo>
                <a:lnTo>
                  <a:pt x="2080" y="2069"/>
                </a:lnTo>
                <a:lnTo>
                  <a:pt x="2111" y="2041"/>
                </a:lnTo>
                <a:lnTo>
                  <a:pt x="2211" y="1936"/>
                </a:lnTo>
                <a:close/>
                <a:moveTo>
                  <a:pt x="1080" y="1622"/>
                </a:moveTo>
                <a:lnTo>
                  <a:pt x="1080" y="3284"/>
                </a:lnTo>
                <a:lnTo>
                  <a:pt x="617" y="3284"/>
                </a:lnTo>
                <a:lnTo>
                  <a:pt x="617" y="2109"/>
                </a:lnTo>
                <a:lnTo>
                  <a:pt x="1080" y="1622"/>
                </a:lnTo>
                <a:close/>
                <a:moveTo>
                  <a:pt x="1183" y="1617"/>
                </a:moveTo>
                <a:lnTo>
                  <a:pt x="1593" y="2042"/>
                </a:lnTo>
                <a:lnTo>
                  <a:pt x="1618" y="2066"/>
                </a:lnTo>
                <a:lnTo>
                  <a:pt x="1646" y="2087"/>
                </a:lnTo>
                <a:lnTo>
                  <a:pt x="1646" y="3284"/>
                </a:lnTo>
                <a:lnTo>
                  <a:pt x="1183" y="3284"/>
                </a:lnTo>
                <a:lnTo>
                  <a:pt x="1183" y="1617"/>
                </a:lnTo>
                <a:close/>
                <a:moveTo>
                  <a:pt x="2777" y="1348"/>
                </a:moveTo>
                <a:lnTo>
                  <a:pt x="2777" y="3284"/>
                </a:lnTo>
                <a:lnTo>
                  <a:pt x="2314" y="3284"/>
                </a:lnTo>
                <a:lnTo>
                  <a:pt x="2314" y="1829"/>
                </a:lnTo>
                <a:lnTo>
                  <a:pt x="2777" y="1348"/>
                </a:lnTo>
                <a:close/>
                <a:moveTo>
                  <a:pt x="3135" y="975"/>
                </a:moveTo>
                <a:lnTo>
                  <a:pt x="3343" y="1174"/>
                </a:lnTo>
                <a:lnTo>
                  <a:pt x="3343" y="3284"/>
                </a:lnTo>
                <a:lnTo>
                  <a:pt x="2880" y="3284"/>
                </a:lnTo>
                <a:lnTo>
                  <a:pt x="2880" y="1241"/>
                </a:lnTo>
                <a:lnTo>
                  <a:pt x="3135" y="975"/>
                </a:lnTo>
                <a:close/>
                <a:moveTo>
                  <a:pt x="3572" y="0"/>
                </a:moveTo>
                <a:lnTo>
                  <a:pt x="3350" y="897"/>
                </a:lnTo>
                <a:lnTo>
                  <a:pt x="3129" y="684"/>
                </a:lnTo>
                <a:lnTo>
                  <a:pt x="1963" y="1898"/>
                </a:lnTo>
                <a:lnTo>
                  <a:pt x="1944" y="1915"/>
                </a:lnTo>
                <a:lnTo>
                  <a:pt x="1923" y="1928"/>
                </a:lnTo>
                <a:lnTo>
                  <a:pt x="1900" y="1938"/>
                </a:lnTo>
                <a:lnTo>
                  <a:pt x="1876" y="1944"/>
                </a:lnTo>
                <a:lnTo>
                  <a:pt x="1851" y="1946"/>
                </a:lnTo>
                <a:lnTo>
                  <a:pt x="1851" y="1946"/>
                </a:lnTo>
                <a:lnTo>
                  <a:pt x="1826" y="1944"/>
                </a:lnTo>
                <a:lnTo>
                  <a:pt x="1802" y="1938"/>
                </a:lnTo>
                <a:lnTo>
                  <a:pt x="1780" y="1928"/>
                </a:lnTo>
                <a:lnTo>
                  <a:pt x="1759" y="1915"/>
                </a:lnTo>
                <a:lnTo>
                  <a:pt x="1740" y="1899"/>
                </a:lnTo>
                <a:lnTo>
                  <a:pt x="1132" y="1268"/>
                </a:lnTo>
                <a:lnTo>
                  <a:pt x="266" y="2180"/>
                </a:lnTo>
                <a:lnTo>
                  <a:pt x="247" y="2198"/>
                </a:lnTo>
                <a:lnTo>
                  <a:pt x="226" y="2211"/>
                </a:lnTo>
                <a:lnTo>
                  <a:pt x="203" y="2221"/>
                </a:lnTo>
                <a:lnTo>
                  <a:pt x="179" y="2227"/>
                </a:lnTo>
                <a:lnTo>
                  <a:pt x="154" y="2228"/>
                </a:lnTo>
                <a:lnTo>
                  <a:pt x="125" y="2226"/>
                </a:lnTo>
                <a:lnTo>
                  <a:pt x="98" y="2219"/>
                </a:lnTo>
                <a:lnTo>
                  <a:pt x="72" y="2205"/>
                </a:lnTo>
                <a:lnTo>
                  <a:pt x="48" y="2186"/>
                </a:lnTo>
                <a:lnTo>
                  <a:pt x="29" y="2165"/>
                </a:lnTo>
                <a:lnTo>
                  <a:pt x="15" y="2142"/>
                </a:lnTo>
                <a:lnTo>
                  <a:pt x="7" y="2117"/>
                </a:lnTo>
                <a:lnTo>
                  <a:pt x="1" y="2092"/>
                </a:lnTo>
                <a:lnTo>
                  <a:pt x="0" y="2065"/>
                </a:lnTo>
                <a:lnTo>
                  <a:pt x="4" y="2038"/>
                </a:lnTo>
                <a:lnTo>
                  <a:pt x="12" y="2013"/>
                </a:lnTo>
                <a:lnTo>
                  <a:pt x="25" y="1989"/>
                </a:lnTo>
                <a:lnTo>
                  <a:pt x="43" y="1968"/>
                </a:lnTo>
                <a:lnTo>
                  <a:pt x="1020" y="940"/>
                </a:lnTo>
                <a:lnTo>
                  <a:pt x="1039" y="922"/>
                </a:lnTo>
                <a:lnTo>
                  <a:pt x="1059" y="909"/>
                </a:lnTo>
                <a:lnTo>
                  <a:pt x="1082" y="899"/>
                </a:lnTo>
                <a:lnTo>
                  <a:pt x="1106" y="893"/>
                </a:lnTo>
                <a:lnTo>
                  <a:pt x="1131" y="892"/>
                </a:lnTo>
                <a:lnTo>
                  <a:pt x="1131" y="892"/>
                </a:lnTo>
                <a:lnTo>
                  <a:pt x="1156" y="893"/>
                </a:lnTo>
                <a:lnTo>
                  <a:pt x="1180" y="899"/>
                </a:lnTo>
                <a:lnTo>
                  <a:pt x="1203" y="909"/>
                </a:lnTo>
                <a:lnTo>
                  <a:pt x="1224" y="922"/>
                </a:lnTo>
                <a:lnTo>
                  <a:pt x="1243" y="939"/>
                </a:lnTo>
                <a:lnTo>
                  <a:pt x="1851" y="1569"/>
                </a:lnTo>
                <a:lnTo>
                  <a:pt x="2906" y="470"/>
                </a:lnTo>
                <a:lnTo>
                  <a:pt x="2685" y="258"/>
                </a:lnTo>
                <a:lnTo>
                  <a:pt x="35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C6F7FD-A7BC-E056-72BF-D17C3C64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774"/>
          </a:xfrm>
        </p:spPr>
        <p:txBody>
          <a:bodyPr>
            <a:normAutofit/>
          </a:bodyPr>
          <a:lstStyle/>
          <a:p>
            <a:r>
              <a:rPr lang="en-US" sz="4000"/>
              <a:t>Portfolio Management Office (PfMO)</a:t>
            </a:r>
          </a:p>
        </p:txBody>
      </p:sp>
      <p:pic>
        <p:nvPicPr>
          <p:cNvPr id="7" name="Picture 6" descr="Free vector graphic: Person, Stick, Man, Stick Figure ...">
            <a:extLst>
              <a:ext uri="{FF2B5EF4-FFF2-40B4-BE49-F238E27FC236}">
                <a16:creationId xmlns:a16="http://schemas.microsoft.com/office/drawing/2014/main" id="{7C6A02F3-BDA7-419D-8A0E-2C803A0AC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4589" y="1415730"/>
            <a:ext cx="857123" cy="1554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1CF76-7AA6-BC92-046E-C169BA71D765}"/>
              </a:ext>
            </a:extLst>
          </p:cNvPr>
          <p:cNvSpPr txBox="1"/>
          <p:nvPr/>
        </p:nvSpPr>
        <p:spPr>
          <a:xfrm>
            <a:off x="1121949" y="1110327"/>
            <a:ext cx="133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Director</a:t>
            </a:r>
          </a:p>
        </p:txBody>
      </p:sp>
      <p:pic>
        <p:nvPicPr>
          <p:cNvPr id="9" name="Picture 8" descr="Free vector graphic: Person, Stick, Man, Stick Figure ...">
            <a:extLst>
              <a:ext uri="{FF2B5EF4-FFF2-40B4-BE49-F238E27FC236}">
                <a16:creationId xmlns:a16="http://schemas.microsoft.com/office/drawing/2014/main" id="{EDCA49B8-2B06-498F-648D-617783FDA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156" y="4625334"/>
            <a:ext cx="857123" cy="15544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E6363E-2578-5A11-F6A1-CFC80DE6C9D8}"/>
              </a:ext>
            </a:extLst>
          </p:cNvPr>
          <p:cNvSpPr txBox="1"/>
          <p:nvPr/>
        </p:nvSpPr>
        <p:spPr>
          <a:xfrm>
            <a:off x="1272032" y="5053238"/>
            <a:ext cx="171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Portfolio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E9FCD-58D6-F919-FAF4-F492D1D16C0D}"/>
              </a:ext>
            </a:extLst>
          </p:cNvPr>
          <p:cNvSpPr txBox="1"/>
          <p:nvPr/>
        </p:nvSpPr>
        <p:spPr>
          <a:xfrm>
            <a:off x="3581335" y="1326139"/>
            <a:ext cx="583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000">
                <a:solidFill>
                  <a:srgbClr val="000000"/>
                </a:solidFill>
              </a:rPr>
              <a:t>Implement the </a:t>
            </a:r>
            <a:r>
              <a:rPr lang="en-US" sz="2000" b="0" i="0">
                <a:solidFill>
                  <a:srgbClr val="000000"/>
                </a:solidFill>
                <a:effectLst/>
              </a:rPr>
              <a:t>IT Governance framework and processes. </a:t>
            </a:r>
          </a:p>
        </p:txBody>
      </p:sp>
      <p:pic>
        <p:nvPicPr>
          <p:cNvPr id="12" name="Graphic 11" descr="Checkbox Checked with solid fill">
            <a:extLst>
              <a:ext uri="{FF2B5EF4-FFF2-40B4-BE49-F238E27FC236}">
                <a16:creationId xmlns:a16="http://schemas.microsoft.com/office/drawing/2014/main" id="{C9F4698D-CD2C-DDEA-EBD6-D9967ED97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6097" y="1188678"/>
            <a:ext cx="914400" cy="9144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7E6A8D0-7EB9-C928-4662-6E875C5A1742}"/>
              </a:ext>
            </a:extLst>
          </p:cNvPr>
          <p:cNvGrpSpPr/>
          <p:nvPr/>
        </p:nvGrpSpPr>
        <p:grpSpPr>
          <a:xfrm>
            <a:off x="5822717" y="2170174"/>
            <a:ext cx="3920353" cy="2292958"/>
            <a:chOff x="5294320" y="3988812"/>
            <a:chExt cx="3920353" cy="2292958"/>
          </a:xfrm>
        </p:grpSpPr>
        <p:pic>
          <p:nvPicPr>
            <p:cNvPr id="14" name="Graphic 13" descr="Checkbox Checked with solid fill">
              <a:extLst>
                <a:ext uri="{FF2B5EF4-FFF2-40B4-BE49-F238E27FC236}">
                  <a16:creationId xmlns:a16="http://schemas.microsoft.com/office/drawing/2014/main" id="{8C6A7E2E-0A7F-E854-B11E-C0F28C989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320" y="3988812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2EF440-F81C-AB23-C553-30F4A8EA02FB}"/>
                </a:ext>
              </a:extLst>
            </p:cNvPr>
            <p:cNvSpPr txBox="1"/>
            <p:nvPr/>
          </p:nvSpPr>
          <p:spPr>
            <a:xfrm>
              <a:off x="5987048" y="4245957"/>
              <a:ext cx="3227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>
                  <a:solidFill>
                    <a:srgbClr val="000000"/>
                  </a:solidFill>
                </a:rPr>
                <a:t>Manage project reporting.</a:t>
              </a:r>
              <a:endParaRPr lang="en-US" sz="2000" b="0" i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16" name="Graphic 15" descr="Checkbox Checked with solid fill">
              <a:extLst>
                <a:ext uri="{FF2B5EF4-FFF2-40B4-BE49-F238E27FC236}">
                  <a16:creationId xmlns:a16="http://schemas.microsoft.com/office/drawing/2014/main" id="{3F8FA8BE-B4C3-8650-C08A-9683B317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94320" y="4659484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23834C-E4BA-AEEC-FD40-B1F54B640646}"/>
                </a:ext>
              </a:extLst>
            </p:cNvPr>
            <p:cNvSpPr txBox="1"/>
            <p:nvPr/>
          </p:nvSpPr>
          <p:spPr>
            <a:xfrm>
              <a:off x="5987048" y="4762741"/>
              <a:ext cx="3227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 dirty="0">
                  <a:solidFill>
                    <a:srgbClr val="000000"/>
                  </a:solidFill>
                </a:rPr>
                <a:t>Facilitate business case development.</a:t>
              </a:r>
              <a:endParaRPr lang="en-US" sz="2000" b="0" i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18" name="Graphic 17" descr="Checkbox Checked with solid fill">
              <a:extLst>
                <a:ext uri="{FF2B5EF4-FFF2-40B4-BE49-F238E27FC236}">
                  <a16:creationId xmlns:a16="http://schemas.microsoft.com/office/drawing/2014/main" id="{A7C0B9FF-5860-FC1A-B67F-FCECD6A4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94320" y="5367370"/>
              <a:ext cx="914400" cy="9144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88A315-D35F-0011-C2FA-EDB68B286921}"/>
                </a:ext>
              </a:extLst>
            </p:cNvPr>
            <p:cNvSpPr txBox="1"/>
            <p:nvPr/>
          </p:nvSpPr>
          <p:spPr>
            <a:xfrm>
              <a:off x="5987048" y="5470627"/>
              <a:ext cx="3227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>
                  <a:solidFill>
                    <a:srgbClr val="000000"/>
                  </a:solidFill>
                </a:rPr>
                <a:t>Assist with secretariat duties</a:t>
              </a:r>
              <a:endParaRPr lang="en-US" sz="2000" b="0" i="0"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0F6603-B787-0739-B8E1-AAEF9022B4D9}"/>
              </a:ext>
            </a:extLst>
          </p:cNvPr>
          <p:cNvGrpSpPr/>
          <p:nvPr/>
        </p:nvGrpSpPr>
        <p:grpSpPr>
          <a:xfrm>
            <a:off x="3180520" y="4500840"/>
            <a:ext cx="5104720" cy="1992034"/>
            <a:chOff x="3180520" y="4500840"/>
            <a:chExt cx="5104720" cy="19920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0F056E-5413-477A-5BE1-52C293D96BBC}"/>
                </a:ext>
              </a:extLst>
            </p:cNvPr>
            <p:cNvSpPr txBox="1"/>
            <p:nvPr/>
          </p:nvSpPr>
          <p:spPr>
            <a:xfrm>
              <a:off x="3831141" y="4757985"/>
              <a:ext cx="3595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 dirty="0">
                  <a:solidFill>
                    <a:srgbClr val="000000"/>
                  </a:solidFill>
                </a:rPr>
                <a:t>Secretariat for IMAC and ITGC.</a:t>
              </a:r>
            </a:p>
          </p:txBody>
        </p:sp>
        <p:pic>
          <p:nvPicPr>
            <p:cNvPr id="22" name="Graphic 21" descr="Checkbox Checked with solid fill">
              <a:extLst>
                <a:ext uri="{FF2B5EF4-FFF2-40B4-BE49-F238E27FC236}">
                  <a16:creationId xmlns:a16="http://schemas.microsoft.com/office/drawing/2014/main" id="{AAB2233E-32C3-369B-63EE-68085C0B9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0520" y="4500840"/>
              <a:ext cx="914400" cy="9144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8F5F4A8-0933-A65F-7173-4607F6931050}"/>
                </a:ext>
              </a:extLst>
            </p:cNvPr>
            <p:cNvSpPr txBox="1"/>
            <p:nvPr/>
          </p:nvSpPr>
          <p:spPr>
            <a:xfrm>
              <a:off x="3831141" y="5299738"/>
              <a:ext cx="3595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 dirty="0">
                  <a:solidFill>
                    <a:srgbClr val="000000"/>
                  </a:solidFill>
                </a:rPr>
                <a:t>IT Capital Budget analysis.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53931ED-D169-4EFA-4F9A-652AFE8292DB}"/>
                </a:ext>
              </a:extLst>
            </p:cNvPr>
            <p:cNvSpPr txBox="1"/>
            <p:nvPr/>
          </p:nvSpPr>
          <p:spPr>
            <a:xfrm>
              <a:off x="3831141" y="5835619"/>
              <a:ext cx="44540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n-US" sz="2000">
                  <a:solidFill>
                    <a:srgbClr val="000000"/>
                  </a:solidFill>
                </a:rPr>
                <a:t>Benefits realization management.</a:t>
              </a:r>
            </a:p>
          </p:txBody>
        </p:sp>
        <p:pic>
          <p:nvPicPr>
            <p:cNvPr id="25" name="Graphic 24" descr="Checkbox Checked with solid fill">
              <a:extLst>
                <a:ext uri="{FF2B5EF4-FFF2-40B4-BE49-F238E27FC236}">
                  <a16:creationId xmlns:a16="http://schemas.microsoft.com/office/drawing/2014/main" id="{04515203-1803-43EA-4C33-DA5B6BC93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0520" y="5042593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Checkbox Checked with solid fill">
              <a:extLst>
                <a:ext uri="{FF2B5EF4-FFF2-40B4-BE49-F238E27FC236}">
                  <a16:creationId xmlns:a16="http://schemas.microsoft.com/office/drawing/2014/main" id="{ED8A1959-78A2-78E2-16AA-0B42DD583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0520" y="5578474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E1C5F0-0B7F-51B3-7B60-9D2B1E1CD822}"/>
              </a:ext>
            </a:extLst>
          </p:cNvPr>
          <p:cNvGrpSpPr/>
          <p:nvPr/>
        </p:nvGrpSpPr>
        <p:grpSpPr>
          <a:xfrm>
            <a:off x="9576427" y="2312953"/>
            <a:ext cx="2452019" cy="1922194"/>
            <a:chOff x="8251763" y="2490970"/>
            <a:chExt cx="2452019" cy="1922194"/>
          </a:xfrm>
        </p:grpSpPr>
        <p:pic>
          <p:nvPicPr>
            <p:cNvPr id="28" name="Picture 27" descr="Free vector graphic: Person, Stick, Man, Stick Figure ...">
              <a:extLst>
                <a:ext uri="{FF2B5EF4-FFF2-40B4-BE49-F238E27FC236}">
                  <a16:creationId xmlns:a16="http://schemas.microsoft.com/office/drawing/2014/main" id="{BD07E723-2500-E791-B923-B0EEB776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50294" y="2490970"/>
              <a:ext cx="857123" cy="1554480"/>
            </a:xfrm>
            <a:prstGeom prst="rect">
              <a:avLst/>
            </a:prstGeom>
          </p:spPr>
        </p:pic>
        <p:pic>
          <p:nvPicPr>
            <p:cNvPr id="29" name="Picture 28" descr="Stick Figure Vector Clipart image - Free stock photo ...">
              <a:extLst>
                <a:ext uri="{FF2B5EF4-FFF2-40B4-BE49-F238E27FC236}">
                  <a16:creationId xmlns:a16="http://schemas.microsoft.com/office/drawing/2014/main" id="{11C8EC9D-3113-1C32-4590-B3CCAF85A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5915" y="2490970"/>
              <a:ext cx="779833" cy="155448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547ACD-4C8D-A075-1FAD-E8113CB44696}"/>
                </a:ext>
              </a:extLst>
            </p:cNvPr>
            <p:cNvSpPr txBox="1"/>
            <p:nvPr/>
          </p:nvSpPr>
          <p:spPr>
            <a:xfrm>
              <a:off x="8251763" y="4043832"/>
              <a:ext cx="2452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Business Analysts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99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4EFFF5DDDB141AEF83BD1197E944A" ma:contentTypeVersion="22" ma:contentTypeDescription="Create a new document." ma:contentTypeScope="" ma:versionID="a0f25105989b543c201c5350a600a6b4">
  <xsd:schema xmlns:xsd="http://www.w3.org/2001/XMLSchema" xmlns:xs="http://www.w3.org/2001/XMLSchema" xmlns:p="http://schemas.microsoft.com/office/2006/metadata/properties" xmlns:ns2="f5173d01-1feb-4c32-8161-d33781302b14" xmlns:ns3="372d5a87-e9a0-4cba-98d8-0250187c73d4" targetNamespace="http://schemas.microsoft.com/office/2006/metadata/properties" ma:root="true" ma:fieldsID="37b2445341c71e6da3dffa0f5d448c66" ns2:_="" ns3:_="">
    <xsd:import namespace="f5173d01-1feb-4c32-8161-d33781302b14"/>
    <xsd:import namespace="372d5a87-e9a0-4cba-98d8-0250187c7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Status" minOccurs="0"/>
                <xsd:element ref="ns2:LastUpdatedDate" minOccurs="0"/>
                <xsd:element ref="ns2:INFO" minOccurs="0"/>
                <xsd:element ref="ns2:MediaServiceObjectDetectorVersions" minOccurs="0"/>
                <xsd:element ref="ns2:RelatedTo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73d01-1feb-4c32-8161-d33781302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8437b8b-ebfc-4eea-bbb0-e3d5afb0f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tatus" ma:index="23" nillable="true" ma:displayName="Status " ma:format="Dropdown" ma:internalName="Status">
      <xsd:simpleType>
        <xsd:restriction base="dms:Choice">
          <xsd:enumeration value="Completed"/>
          <xsd:enumeration value="With ITD for Review"/>
          <xsd:enumeration value="With BTS"/>
          <xsd:enumeration value="Received"/>
        </xsd:restriction>
      </xsd:simpleType>
    </xsd:element>
    <xsd:element name="LastUpdatedDate" ma:index="24" nillable="true" ma:displayName="Last Updated Date " ma:description="To manually track when item was received/Last changed/or edited" ma:format="DateOnly" ma:internalName="LastUpdatedDate">
      <xsd:simpleType>
        <xsd:restriction base="dms:DateTime"/>
      </xsd:simpleType>
    </xsd:element>
    <xsd:element name="INFO" ma:index="25" nillable="true" ma:displayName="INFO" ma:format="Dropdown" ma:internalName="INFO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latedTo" ma:index="27" nillable="true" ma:displayName="Related To " ma:description="Notes at which level this template could or should be used at. " ma:format="Dropdown" ma:internalName="RelatedTo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IMAC"/>
                        <xsd:enumeration value="Innovation Table"/>
                        <xsd:enumeration value="SBB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d5a87-e9a0-4cba-98d8-0250187c7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50dfac-17ef-4dbe-98c5-9e27c56fe0f7}" ma:internalName="TaxCatchAll" ma:showField="CatchAllData" ma:web="372d5a87-e9a0-4cba-98d8-0250187c73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D079DB-5544-486A-BFB4-4BFC10553A5D}"/>
</file>

<file path=customXml/itemProps2.xml><?xml version="1.0" encoding="utf-8"?>
<ds:datastoreItem xmlns:ds="http://schemas.openxmlformats.org/officeDocument/2006/customXml" ds:itemID="{471E458F-4C6B-40D9-9D51-9A5895B7406F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1040</Words>
  <Application>Microsoft Office PowerPoint</Application>
  <PresentationFormat>Widescreen</PresentationFormat>
  <Paragraphs>205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WordVisi_MSFontService</vt:lpstr>
      <vt:lpstr>Office Theme</vt:lpstr>
      <vt:lpstr>IT Governance Process</vt:lpstr>
      <vt:lpstr>Meet The Players</vt:lpstr>
      <vt:lpstr>Portfolio Management Office (PfMO)</vt:lpstr>
      <vt:lpstr>Innovation Tables</vt:lpstr>
      <vt:lpstr>PowerPoint Presentation</vt:lpstr>
      <vt:lpstr>IMAC|ITGC</vt:lpstr>
      <vt:lpstr>Clients</vt:lpstr>
      <vt:lpstr>Roles &amp; Responsibilities</vt:lpstr>
      <vt:lpstr>Portfolio Management Office (PfMO)</vt:lpstr>
      <vt:lpstr>Portfolio Management Office (PfMO)</vt:lpstr>
      <vt:lpstr>Innovation Tables</vt:lpstr>
      <vt:lpstr>Information Management Advisory Committee (IMAC)</vt:lpstr>
      <vt:lpstr>PowerPoint Presentation</vt:lpstr>
      <vt:lpstr>Clients</vt:lpstr>
      <vt:lpstr>Processes</vt:lpstr>
      <vt:lpstr>Start with a problem or opportunity</vt:lpstr>
      <vt:lpstr>Business proposal process</vt:lpstr>
      <vt:lpstr>Business Case (BC) Process</vt:lpstr>
      <vt:lpstr>Business Case (BC) Key Sections</vt:lpstr>
      <vt:lpstr>Procurement &amp; Detailed Planning</vt:lpstr>
      <vt:lpstr>Execution Stage</vt:lpstr>
      <vt:lpstr>Post-Project Requirements</vt:lpstr>
      <vt:lpstr>PowerPoint Presentation</vt:lpstr>
    </vt:vector>
  </TitlesOfParts>
  <Company>Government of Saskatchewan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Leippi, Alyssa EC</dc:creator>
  <cp:lastModifiedBy>Wagner, Tasha SBP</cp:lastModifiedBy>
  <cp:revision>10</cp:revision>
  <dcterms:created xsi:type="dcterms:W3CDTF">2020-01-22T20:04:39Z</dcterms:created>
  <dcterms:modified xsi:type="dcterms:W3CDTF">2024-03-19T21:26:44Z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15e697-1c31-4156-8581-01c5d1e29c65_Enabled">
    <vt:lpwstr>true</vt:lpwstr>
  </property>
  <property fmtid="{D5CDD505-2E9C-101B-9397-08002B2CF9AE}" pid="3" name="MSIP_Label_9715e697-1c31-4156-8581-01c5d1e29c65_SetDate">
    <vt:lpwstr>2024-03-19T21:26:38Z</vt:lpwstr>
  </property>
  <property fmtid="{D5CDD505-2E9C-101B-9397-08002B2CF9AE}" pid="4" name="MSIP_Label_9715e697-1c31-4156-8581-01c5d1e29c65_Method">
    <vt:lpwstr>Standard</vt:lpwstr>
  </property>
  <property fmtid="{D5CDD505-2E9C-101B-9397-08002B2CF9AE}" pid="5" name="MSIP_Label_9715e697-1c31-4156-8581-01c5d1e29c65_Name">
    <vt:lpwstr>Not Classified</vt:lpwstr>
  </property>
  <property fmtid="{D5CDD505-2E9C-101B-9397-08002B2CF9AE}" pid="6" name="MSIP_Label_9715e697-1c31-4156-8581-01c5d1e29c65_SiteId">
    <vt:lpwstr>cf4e8a24-641b-40d2-905e-9a328b644fab</vt:lpwstr>
  </property>
  <property fmtid="{D5CDD505-2E9C-101B-9397-08002B2CF9AE}" pid="7" name="MSIP_Label_9715e697-1c31-4156-8581-01c5d1e29c65_ActionId">
    <vt:lpwstr>5ff37348-309a-496b-a3c0-37ef771f2e06</vt:lpwstr>
  </property>
  <property fmtid="{D5CDD505-2E9C-101B-9397-08002B2CF9AE}" pid="8" name="MSIP_Label_9715e697-1c31-4156-8581-01c5d1e29c65_ContentBits">
    <vt:lpwstr>0</vt:lpwstr>
  </property>
</Properties>
</file>